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72" r:id="rId12"/>
    <p:sldId id="271" r:id="rId13"/>
    <p:sldId id="274" r:id="rId14"/>
    <p:sldId id="275" r:id="rId15"/>
    <p:sldId id="273" r:id="rId16"/>
    <p:sldId id="270" r:id="rId17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A9BC-FBCD-4BDC-80CA-A83998268D98}" type="datetimeFigureOut">
              <a:rPr lang="hu-HU" smtClean="0"/>
              <a:pPr/>
              <a:t>2022.12.07.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AA8D7-C0BB-42FA-8CFB-747F82BF55E7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sagreenzone.hu/assets/green-zone_oktatasi-anyag_new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cid:71451A71-C48E-4859-9ED6-0C390359501F" TargetMode="External"/><Relationship Id="rId7" Type="http://schemas.openxmlformats.org/officeDocument/2006/relationships/image" Target="cid:4BC0142D-39FA-40AC-AB90-EAAC48B0FFE2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cid:65BFC1DF-3CEB-4C77-83CA-165EC15D8C1B" TargetMode="Externa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alapitvany@valtosav.hu" TargetMode="External"/><Relationship Id="rId7" Type="http://schemas.openxmlformats.org/officeDocument/2006/relationships/image" Target="../media/image4.jpeg"/><Relationship Id="rId2" Type="http://schemas.openxmlformats.org/officeDocument/2006/relationships/hyperlink" Target="http://www.valtosav.h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alapitvany@valtosav.hu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  <p:sp>
        <p:nvSpPr>
          <p:cNvPr id="9" name="Tartalom hely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hu-HU" dirty="0" smtClean="0"/>
          </a:p>
          <a:p>
            <a:pPr algn="ctr">
              <a:buNone/>
            </a:pPr>
            <a:r>
              <a:rPr lang="hu-HU" b="1" dirty="0" smtClean="0"/>
              <a:t>GREEN ZONE</a:t>
            </a:r>
          </a:p>
          <a:p>
            <a:pPr algn="ctr">
              <a:buNone/>
            </a:pPr>
            <a:r>
              <a:rPr lang="hu-HU" dirty="0" smtClean="0"/>
              <a:t>2021-1-HU01-KA210-ADU-000035076 </a:t>
            </a:r>
          </a:p>
          <a:p>
            <a:pPr algn="ctr">
              <a:buNone/>
            </a:pPr>
            <a:r>
              <a:rPr lang="hu-HU" b="1" dirty="0" smtClean="0"/>
              <a:t>2022. 01. 01. – 2022. 12. 31. </a:t>
            </a:r>
          </a:p>
          <a:p>
            <a:pPr algn="ctr">
              <a:buNone/>
            </a:pPr>
            <a:r>
              <a:rPr lang="hu-HU" dirty="0" smtClean="0"/>
              <a:t>Váltó-sáv Alapítvány (HU)</a:t>
            </a:r>
          </a:p>
          <a:p>
            <a:pPr algn="ctr">
              <a:buNone/>
            </a:pPr>
            <a:r>
              <a:rPr lang="hu-HU" dirty="0" err="1" smtClean="0"/>
              <a:t>Udruženje</a:t>
            </a:r>
            <a:r>
              <a:rPr lang="hu-HU" dirty="0" smtClean="0"/>
              <a:t> </a:t>
            </a:r>
            <a:r>
              <a:rPr lang="hu-HU" dirty="0" err="1" smtClean="0"/>
              <a:t>Gradjana</a:t>
            </a:r>
            <a:r>
              <a:rPr lang="hu-HU" dirty="0" smtClean="0"/>
              <a:t> </a:t>
            </a:r>
            <a:r>
              <a:rPr lang="hu-HU" dirty="0" err="1" smtClean="0"/>
              <a:t>Ostorka</a:t>
            </a:r>
            <a:r>
              <a:rPr lang="hu-HU" b="1" i="1" dirty="0" smtClean="0"/>
              <a:t> </a:t>
            </a:r>
            <a:r>
              <a:rPr lang="hu-HU" dirty="0" smtClean="0"/>
              <a:t>(SRB)</a:t>
            </a:r>
          </a:p>
          <a:p>
            <a:pPr algn="ctr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Tevékenységek: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 algn="just">
              <a:buAutoNum type="romanUcPeriod"/>
            </a:pPr>
            <a:r>
              <a:rPr lang="hu-HU" b="1" dirty="0" err="1" smtClean="0"/>
              <a:t>Pm</a:t>
            </a:r>
            <a:r>
              <a:rPr lang="hu-HU" b="1" dirty="0" smtClean="0"/>
              <a:t>: </a:t>
            </a:r>
            <a:r>
              <a:rPr lang="hu-HU" dirty="0" smtClean="0"/>
              <a:t>http://www.vsagreenzone.hu/</a:t>
            </a:r>
            <a:endParaRPr lang="hu-HU" dirty="0" smtClean="0"/>
          </a:p>
          <a:p>
            <a:pPr marL="571500" indent="-571500" algn="just">
              <a:buAutoNum type="romanUcPeriod"/>
            </a:pPr>
            <a:r>
              <a:rPr lang="hu-HU" b="1" dirty="0" smtClean="0"/>
              <a:t>Belső képzések a partnerségen </a:t>
            </a:r>
            <a:r>
              <a:rPr lang="hu-HU" b="1" dirty="0" smtClean="0"/>
              <a:t>belül </a:t>
            </a:r>
            <a:r>
              <a:rPr lang="hu-HU" dirty="0" smtClean="0"/>
              <a:t>(2X2 nap személyes, Szerbia és </a:t>
            </a:r>
            <a:r>
              <a:rPr lang="hu-HU" dirty="0" err="1" smtClean="0"/>
              <a:t>Mo</a:t>
            </a:r>
            <a:r>
              <a:rPr lang="hu-HU" dirty="0" smtClean="0"/>
              <a:t>., + 12 alkalom online)</a:t>
            </a:r>
          </a:p>
          <a:p>
            <a:pPr marL="571500" indent="-571500" algn="just">
              <a:buAutoNum type="romanUcPeriod"/>
            </a:pPr>
            <a:r>
              <a:rPr lang="hu-HU" b="1" dirty="0" smtClean="0"/>
              <a:t>Nemzetközi találkozók (TM) </a:t>
            </a:r>
            <a:r>
              <a:rPr lang="hu-HU" b="1" dirty="0" smtClean="0"/>
              <a:t>– WB </a:t>
            </a:r>
            <a:r>
              <a:rPr lang="hu-HU" dirty="0" smtClean="0"/>
              <a:t>(3 db: 2 db Szerbia, 1 db </a:t>
            </a:r>
            <a:r>
              <a:rPr lang="hu-HU" dirty="0" err="1" smtClean="0"/>
              <a:t>Mo</a:t>
            </a:r>
            <a:r>
              <a:rPr lang="hu-HU" dirty="0" smtClean="0"/>
              <a:t>.)</a:t>
            </a:r>
          </a:p>
          <a:p>
            <a:pPr marL="571500" indent="-571500" algn="just">
              <a:buAutoNum type="romanUcPeriod"/>
            </a:pPr>
            <a:r>
              <a:rPr lang="hu-HU" b="1" dirty="0" smtClean="0"/>
              <a:t>Kétoldalú találkozók helyett: (tan)anyagfejlesztés és tesztelése </a:t>
            </a:r>
            <a:r>
              <a:rPr lang="hu-HU" b="1" dirty="0" err="1" smtClean="0"/>
              <a:t>ftt</a:t>
            </a:r>
            <a:r>
              <a:rPr lang="hu-HU" b="1" dirty="0" smtClean="0"/>
              <a:t>. </a:t>
            </a:r>
            <a:r>
              <a:rPr lang="hu-HU" dirty="0" smtClean="0"/>
              <a:t>(http://</a:t>
            </a:r>
            <a:r>
              <a:rPr lang="hu-HU" dirty="0" smtClean="0"/>
              <a:t>www.vsagreenzone.hu/assets/green-zone_oktatasi-anyag_new.pdf)</a:t>
            </a:r>
          </a:p>
          <a:p>
            <a:pPr marL="571500" indent="-571500" algn="just">
              <a:buAutoNum type="romanUcPeriod"/>
            </a:pPr>
            <a:r>
              <a:rPr lang="hu-HU" b="1" dirty="0" smtClean="0"/>
              <a:t>Multiplikációs események </a:t>
            </a:r>
            <a:r>
              <a:rPr lang="hu-HU" dirty="0" smtClean="0"/>
              <a:t>(2 db: 1 db Szerbia, 1 db </a:t>
            </a:r>
            <a:r>
              <a:rPr lang="hu-HU" dirty="0" err="1" smtClean="0"/>
              <a:t>Mo</a:t>
            </a:r>
            <a:r>
              <a:rPr lang="hu-HU" dirty="0" smtClean="0"/>
              <a:t>.)</a:t>
            </a:r>
            <a:endParaRPr lang="hu-HU" dirty="0" smtClean="0"/>
          </a:p>
          <a:p>
            <a:pPr marL="571500" indent="-571500" algn="just">
              <a:buAutoNum type="romanUcPeriod"/>
            </a:pPr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/>
              <a:t>Konkrét eredmények: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hu-HU" dirty="0" smtClean="0"/>
              <a:t>Oktatási </a:t>
            </a:r>
            <a:r>
              <a:rPr lang="hu-HU" dirty="0" smtClean="0"/>
              <a:t>segédanyag fogvatartottaknak (</a:t>
            </a:r>
            <a:r>
              <a:rPr lang="hu-HU" dirty="0" smtClean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www.vsagreenzone.hu/assets/green-zone_oktatasi-anyag_new.pdf</a:t>
            </a:r>
            <a:r>
              <a:rPr lang="hu-HU" dirty="0" smtClean="0"/>
              <a:t>) + tesztelés</a:t>
            </a:r>
          </a:p>
          <a:p>
            <a:pPr algn="just"/>
            <a:r>
              <a:rPr lang="hu-HU" dirty="0" smtClean="0"/>
              <a:t>Jó gyakorlat gyűjtemény</a:t>
            </a:r>
          </a:p>
          <a:p>
            <a:pPr algn="just"/>
            <a:r>
              <a:rPr lang="hu-HU" dirty="0" err="1" smtClean="0"/>
              <a:t>Methodolical</a:t>
            </a:r>
            <a:r>
              <a:rPr lang="hu-HU" dirty="0" smtClean="0"/>
              <a:t> </a:t>
            </a:r>
            <a:r>
              <a:rPr lang="hu-HU" dirty="0" err="1" smtClean="0"/>
              <a:t>summary</a:t>
            </a:r>
            <a:r>
              <a:rPr lang="hu-HU" dirty="0" smtClean="0"/>
              <a:t> </a:t>
            </a:r>
            <a:r>
              <a:rPr lang="hu-HU" dirty="0" err="1" smtClean="0"/>
              <a:t>work</a:t>
            </a:r>
            <a:r>
              <a:rPr lang="hu-HU" dirty="0" smtClean="0"/>
              <a:t> </a:t>
            </a:r>
            <a:r>
              <a:rPr lang="hu-HU" dirty="0" err="1" smtClean="0"/>
              <a:t>document</a:t>
            </a:r>
            <a:r>
              <a:rPr lang="hu-HU" dirty="0" smtClean="0"/>
              <a:t>: 1. célcsoport jellemzők, 2. ökoturizmus jellemzői, 3. képzési program (5 modul), 4. Fenntartható Félutas Ház Komplex </a:t>
            </a:r>
            <a:r>
              <a:rPr lang="hu-HU" dirty="0" err="1" smtClean="0"/>
              <a:t>Reintegrációs</a:t>
            </a:r>
            <a:r>
              <a:rPr lang="hu-HU" dirty="0" smtClean="0"/>
              <a:t> Program (az Ásotthalmi Projekt)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smtClean="0"/>
              <a:t>Fenntarthatóság, innováció, jövő: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hu-HU" dirty="0" smtClean="0"/>
              <a:t>Félutas Ház Komplex </a:t>
            </a:r>
            <a:r>
              <a:rPr lang="hu-HU" dirty="0" err="1" smtClean="0"/>
              <a:t>Reintegrációs</a:t>
            </a:r>
            <a:r>
              <a:rPr lang="hu-HU" dirty="0" smtClean="0"/>
              <a:t> Program vidéken (Kiskunhalas, EFOP-2.2.25-22 Közösség alapú szolgáltatásokra való áttérés fejlesztése – támogatott lakhatás kialakítása, szociális </a:t>
            </a:r>
            <a:r>
              <a:rPr lang="hu-HU" dirty="0" err="1" smtClean="0"/>
              <a:t>alapszolgátatás</a:t>
            </a:r>
            <a:r>
              <a:rPr lang="hu-HU" dirty="0" smtClean="0"/>
              <a:t> fejlesztése)</a:t>
            </a:r>
          </a:p>
          <a:p>
            <a:pPr algn="just"/>
            <a:r>
              <a:rPr lang="hu-HU" dirty="0" smtClean="0"/>
              <a:t>Fenntartható/</a:t>
            </a:r>
            <a:r>
              <a:rPr lang="hu-HU" dirty="0" err="1" smtClean="0"/>
              <a:t>Reziliens</a:t>
            </a:r>
            <a:r>
              <a:rPr lang="hu-HU" dirty="0" smtClean="0"/>
              <a:t> </a:t>
            </a:r>
            <a:r>
              <a:rPr lang="hu-HU" dirty="0" smtClean="0"/>
              <a:t>Félutas Ház Komplex </a:t>
            </a:r>
            <a:r>
              <a:rPr lang="hu-HU" dirty="0" err="1" smtClean="0"/>
              <a:t>Reintegrációs</a:t>
            </a:r>
            <a:r>
              <a:rPr lang="hu-HU" dirty="0" smtClean="0"/>
              <a:t> Program (az Ásotthalmi Projekt)</a:t>
            </a:r>
            <a:endParaRPr lang="hu-HU" dirty="0" smtClean="0"/>
          </a:p>
          <a:p>
            <a:pPr algn="just"/>
            <a:endParaRPr lang="hu-H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u-HU" b="1" dirty="0" err="1" smtClean="0"/>
              <a:t>Reziliencia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hu-HU" sz="2000" dirty="0" err="1" smtClean="0"/>
              <a:t>Reziliencia</a:t>
            </a:r>
            <a:r>
              <a:rPr lang="hu-HU" sz="2000" dirty="0" smtClean="0"/>
              <a:t>: nehézségekről való rugalmas visszapattanás, valamint az akadályokból és feszült helyzetekből való tanulás képessége. Értékek, meggyőződések és a pozitív hozzáállás ötvözete, amely jobb egyéni teljesítményt eredményez, és lehetővé teszi a nemkívánatos és túlzott stressz megelőzését. </a:t>
            </a:r>
          </a:p>
          <a:p>
            <a:pPr algn="just">
              <a:buNone/>
            </a:pPr>
            <a:endParaRPr lang="hu-HU" sz="2000" dirty="0" smtClean="0"/>
          </a:p>
          <a:p>
            <a:pPr algn="just"/>
            <a:r>
              <a:rPr lang="hu-HU" sz="2000" dirty="0" smtClean="0"/>
              <a:t>A 7 db </a:t>
            </a:r>
            <a:r>
              <a:rPr lang="hu-HU" sz="2000" dirty="0" err="1" smtClean="0"/>
              <a:t>reziliencia</a:t>
            </a:r>
            <a:r>
              <a:rPr lang="hu-HU" sz="2000" dirty="0" smtClean="0"/>
              <a:t> faktor: 1. Megbékélés a múlttal és érzelmi stabilitás, 2. Realista optimizmus, 3. Problémamegoldó képesség, 4. Képességek kamatoztatása, 5. Önfegyelem, 6. Tudatosság és szenvedély, 7. Egészséges kapcsolatok. </a:t>
            </a:r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  <a:p>
            <a:pPr>
              <a:buNone/>
            </a:pPr>
            <a:endParaRPr lang="hu-HU" sz="2000" dirty="0" smtClean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hu-HU" dirty="0" smtClean="0"/>
              <a:t>Holland kutatás, </a:t>
            </a:r>
            <a:r>
              <a:rPr lang="hu-HU" dirty="0" err="1" smtClean="0"/>
              <a:t>mzg.ban</a:t>
            </a:r>
            <a:r>
              <a:rPr lang="hu-HU" dirty="0" smtClean="0"/>
              <a:t>/természetben dolgozók </a:t>
            </a:r>
            <a:r>
              <a:rPr lang="hu-HU" dirty="0" err="1" smtClean="0"/>
              <a:t>rezilienciájának</a:t>
            </a:r>
            <a:r>
              <a:rPr lang="hu-HU" dirty="0" smtClean="0"/>
              <a:t> okai: a) nincs közvetlen felettesük, b) nincsenek beosztottjaik, c) nincsenek munkatársai, d) nagy döntési szabadsággal és önállósággal rendelkeznek, belsőleg motiváltak, e) rendszeresség jellemzi a munkájukat, amely azonban ennek ellenére változatos és kihívásokkal teli, f) szenvedélyesen szeretik a munkájukat, melynek értelmét látják, g) sokat mozognak és sok időt töltenek a szabadban. </a:t>
            </a:r>
          </a:p>
          <a:p>
            <a:pPr algn="just"/>
            <a:r>
              <a:rPr lang="hu-HU" dirty="0" smtClean="0"/>
              <a:t>Heti 40 óránál sokkal többet dolgoznak – nem a munka mennyisége számít, hanem a munka és a munkakörnyezet milyensége. </a:t>
            </a:r>
          </a:p>
          <a:p>
            <a:endParaRPr lang="hu-H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782CB289-54F1-4AA5-99F4-B10634DA077B" descr="cid:71451A71-C48E-4859-9ED6-0C390359501F"/>
          <p:cNvPicPr>
            <a:picLocks noGrp="1"/>
          </p:cNvPicPr>
          <p:nvPr>
            <p:ph idx="1"/>
          </p:nvPr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51520" y="188640"/>
            <a:ext cx="3744416" cy="3517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2D2302D0-8D77-435D-875F-BC74BA7311E5" descr="cid:65BFC1DF-3CEB-4C77-83CA-165EC15D8C1B"/>
          <p:cNvPicPr/>
          <p:nvPr/>
        </p:nvPicPr>
        <p:blipFill>
          <a:blip r:embed="rId4" r:link="rId5" cstate="print"/>
          <a:srcRect/>
          <a:stretch>
            <a:fillRect/>
          </a:stretch>
        </p:blipFill>
        <p:spPr bwMode="auto">
          <a:xfrm>
            <a:off x="4721841" y="634072"/>
            <a:ext cx="2846987" cy="22492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FC87C7EA-430B-4B2F-A0E7-DD8644C9BB69" descr="cid:4BC0142D-39FA-40AC-AB90-EAAC48B0FFE2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1403648" y="4149080"/>
            <a:ext cx="66247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hu-HU" dirty="0" smtClean="0"/>
              <a:t>Köszönjük a figyelmet</a:t>
            </a:r>
            <a:r>
              <a:rPr lang="hu-HU" dirty="0" smtClean="0"/>
              <a:t>!</a:t>
            </a:r>
          </a:p>
          <a:p>
            <a:pPr algn="ctr">
              <a:buNone/>
            </a:pPr>
            <a:endParaRPr lang="hu-HU" dirty="0" smtClean="0"/>
          </a:p>
          <a:p>
            <a:pPr algn="ctr">
              <a:buNone/>
            </a:pPr>
            <a:r>
              <a:rPr lang="hu-HU" dirty="0" err="1" smtClean="0">
                <a:hlinkClick r:id="rId2"/>
              </a:rPr>
              <a:t>www.valtosav.hu</a:t>
            </a:r>
            <a:endParaRPr lang="hu-HU" dirty="0" smtClean="0"/>
          </a:p>
          <a:p>
            <a:pPr algn="ctr">
              <a:buNone/>
            </a:pPr>
            <a:r>
              <a:rPr lang="hu-HU" dirty="0" smtClean="0"/>
              <a:t>http://www.vsagreenzone.hu/</a:t>
            </a:r>
            <a:endParaRPr lang="hu-HU" dirty="0" smtClean="0"/>
          </a:p>
          <a:p>
            <a:pPr algn="ctr">
              <a:buNone/>
            </a:pPr>
            <a:r>
              <a:rPr lang="hu-HU" dirty="0" err="1" smtClean="0">
                <a:hlinkClick r:id="rId3"/>
              </a:rPr>
              <a:t>alapitvany</a:t>
            </a:r>
            <a:r>
              <a:rPr lang="hu-HU" dirty="0" smtClean="0">
                <a:hlinkClick r:id="rId3"/>
              </a:rPr>
              <a:t>@</a:t>
            </a:r>
            <a:r>
              <a:rPr lang="hu-HU" dirty="0" err="1" smtClean="0">
                <a:hlinkClick r:id="rId3"/>
              </a:rPr>
              <a:t>valtosav.hu</a:t>
            </a:r>
            <a:endParaRPr lang="hu-HU" dirty="0" smtClean="0"/>
          </a:p>
          <a:p>
            <a:pPr algn="ctr">
              <a:buNone/>
            </a:pPr>
            <a:r>
              <a:rPr lang="hu-HU" dirty="0" smtClean="0"/>
              <a:t>Mészáros Mercedes</a:t>
            </a:r>
          </a:p>
          <a:p>
            <a:pPr algn="ctr">
              <a:buNone/>
            </a:pPr>
            <a:r>
              <a:rPr lang="hu-HU" smtClean="0"/>
              <a:t>+36 70 362 7163</a:t>
            </a:r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hu-HU" dirty="0" smtClean="0"/>
              <a:t>Váltó-sáv Alapítvány</a:t>
            </a:r>
          </a:p>
          <a:p>
            <a:pPr algn="ctr">
              <a:buNone/>
            </a:pPr>
            <a:r>
              <a:rPr lang="hu-HU" dirty="0" smtClean="0"/>
              <a:t>1086 Budapest</a:t>
            </a:r>
          </a:p>
          <a:p>
            <a:pPr algn="ctr">
              <a:buNone/>
            </a:pPr>
            <a:r>
              <a:rPr lang="hu-HU" dirty="0" smtClean="0"/>
              <a:t>Teleki László tér 8-9. A </a:t>
            </a:r>
            <a:r>
              <a:rPr lang="hu-HU" dirty="0" err="1" smtClean="0"/>
              <a:t>lh</a:t>
            </a:r>
            <a:r>
              <a:rPr lang="hu-HU" dirty="0" smtClean="0"/>
              <a:t>. </a:t>
            </a:r>
          </a:p>
          <a:p>
            <a:pPr algn="ctr">
              <a:buNone/>
            </a:pPr>
            <a:r>
              <a:rPr lang="hu-HU" dirty="0" smtClean="0"/>
              <a:t>+36 70 424 </a:t>
            </a:r>
            <a:r>
              <a:rPr lang="hu-HU" dirty="0" smtClean="0"/>
              <a:t>9760</a:t>
            </a:r>
          </a:p>
          <a:p>
            <a:pPr algn="just">
              <a:buNone/>
            </a:pPr>
            <a:r>
              <a:rPr lang="hu-HU" b="1" dirty="0" smtClean="0"/>
              <a:t>	Kizárólag </a:t>
            </a:r>
            <a:r>
              <a:rPr lang="hu-HU" b="1" dirty="0" smtClean="0"/>
              <a:t>telefonos vagy e-mailben történő időpont egyeztetés után tudunk fogadni klienseket, érdeklődőket!</a:t>
            </a:r>
            <a:endParaRPr lang="hu-HU" dirty="0" smtClean="0"/>
          </a:p>
          <a:p>
            <a:pPr algn="just">
              <a:buNone/>
            </a:pPr>
            <a:r>
              <a:rPr lang="hu-HU" b="1" dirty="0" smtClean="0">
                <a:hlinkClick r:id="rId2"/>
              </a:rPr>
              <a:t>	</a:t>
            </a:r>
            <a:r>
              <a:rPr lang="hu-HU" b="1" dirty="0" err="1" smtClean="0">
                <a:hlinkClick r:id="rId2"/>
              </a:rPr>
              <a:t>alapitvany</a:t>
            </a:r>
            <a:r>
              <a:rPr lang="hu-HU" b="1" dirty="0" smtClean="0">
                <a:hlinkClick r:id="rId2"/>
              </a:rPr>
              <a:t>@</a:t>
            </a:r>
            <a:r>
              <a:rPr lang="hu-HU" b="1" dirty="0" err="1" smtClean="0">
                <a:hlinkClick r:id="rId2"/>
              </a:rPr>
              <a:t>valtosav.hu</a:t>
            </a:r>
            <a:endParaRPr lang="hu-HU" b="1" dirty="0" smtClean="0"/>
          </a:p>
          <a:p>
            <a:pPr algn="just">
              <a:buNone/>
            </a:pPr>
            <a:endParaRPr lang="hu-HU" b="1" dirty="0" smtClean="0"/>
          </a:p>
          <a:p>
            <a:pPr algn="just">
              <a:buNone/>
            </a:pPr>
            <a:endParaRPr lang="hu-HU" dirty="0" smtClean="0"/>
          </a:p>
          <a:p>
            <a:pPr algn="ctr">
              <a:buNone/>
            </a:pPr>
            <a:endParaRPr lang="hu-H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A projekt céljai: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400600"/>
          </a:xfrm>
        </p:spPr>
        <p:txBody>
          <a:bodyPr>
            <a:noAutofit/>
          </a:bodyPr>
          <a:lstStyle/>
          <a:p>
            <a:pPr algn="just"/>
            <a:r>
              <a:rPr lang="hu-HU" sz="1100" b="1" dirty="0" smtClean="0"/>
              <a:t> </a:t>
            </a:r>
            <a:r>
              <a:rPr lang="hu-HU" sz="1100" dirty="0" smtClean="0"/>
              <a:t>nemzetközi partnerkapcsolatok bővítése egy, a szervezet számára viszonylagosan új témában és területen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 nemzetközi partnerrel belső képzések megszervezése és lebonyolítása a témában és a területen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szemléletformálás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b="1" dirty="0" smtClean="0"/>
              <a:t>fenntartható fejlődés biztosítása ("hulladék" - </a:t>
            </a:r>
            <a:r>
              <a:rPr lang="hu-HU" sz="1100" b="1" dirty="0" err="1" smtClean="0"/>
              <a:t>reintegráció</a:t>
            </a:r>
            <a:r>
              <a:rPr lang="hu-HU" sz="1100" b="1" dirty="0" smtClean="0"/>
              <a:t> kapcsolata: a "visszaforgatás" - </a:t>
            </a:r>
            <a:r>
              <a:rPr lang="hu-HU" sz="1100" b="1" dirty="0" err="1" smtClean="0"/>
              <a:t>re-use</a:t>
            </a:r>
            <a:r>
              <a:rPr lang="hu-HU" sz="1100" b="1" dirty="0" smtClean="0"/>
              <a:t> - a társadalmi integráció szemléletében is megjelenik, azaz tényleges és szimbolikus is) </a:t>
            </a:r>
          </a:p>
          <a:p>
            <a:pPr algn="just"/>
            <a:endParaRPr lang="hu-HU" sz="1100" dirty="0" smtClean="0"/>
          </a:p>
          <a:p>
            <a:pPr algn="just">
              <a:buNone/>
            </a:pPr>
            <a:r>
              <a:rPr lang="hu-HU" sz="1100" dirty="0" smtClean="0"/>
              <a:t>	 társadalmi </a:t>
            </a:r>
            <a:r>
              <a:rPr lang="hu-HU" sz="1100" dirty="0" err="1" smtClean="0"/>
              <a:t>inkluzivitás</a:t>
            </a:r>
            <a:r>
              <a:rPr lang="hu-HU" sz="1100" dirty="0" smtClean="0"/>
              <a:t> erősítése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b="1" dirty="0" smtClean="0"/>
              <a:t>önfoglalkoztatás, vállalkozóvá válás, saját munkahely teremtése lehetőség továbbfejlesztése a végső kedvezményezettek, azaz a fogvatartotti és szabadult populáció tekintetében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felelős, környezettudatos magatartás és gondolkodás kialakítása 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rövid és hosszabb távon is alacsonyabb környezeti terhelés elérése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kompetens és felelős döntések és magatartás elterjedése, kialakulása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nehezen elérhető, „láthatatlan”, de ugyanakkor a környezeti terhelés szempontjából nem elhanyagolható </a:t>
            </a:r>
          </a:p>
          <a:p>
            <a:pPr algn="just">
              <a:buNone/>
            </a:pPr>
            <a:endParaRPr lang="hu-HU" sz="1100" dirty="0" smtClean="0"/>
          </a:p>
          <a:p>
            <a:pPr algn="just"/>
            <a:r>
              <a:rPr lang="hu-HU" sz="1100" dirty="0" smtClean="0"/>
              <a:t>célcsoport elérése, szemléletformálás megkezdése </a:t>
            </a:r>
          </a:p>
          <a:p>
            <a:pPr algn="just"/>
            <a:endParaRPr lang="hu-HU" sz="1100" dirty="0" smtClean="0"/>
          </a:p>
          <a:p>
            <a:pPr algn="just"/>
            <a:r>
              <a:rPr lang="hu-HU" sz="1100" dirty="0" smtClean="0"/>
              <a:t>felnőttoktatás módszertanának fejlesztése</a:t>
            </a:r>
          </a:p>
          <a:p>
            <a:pPr algn="just"/>
            <a:endParaRPr lang="hu-HU" sz="1100" dirty="0" smtClean="0"/>
          </a:p>
          <a:p>
            <a:pPr algn="just">
              <a:buNone/>
            </a:pPr>
            <a:r>
              <a:rPr lang="hu-HU" sz="1100" dirty="0" smtClean="0"/>
              <a:t>	 innováció, együttműködés kialakítása. </a:t>
            </a:r>
          </a:p>
          <a:p>
            <a:pPr algn="just"/>
            <a:endParaRPr lang="hu-HU" sz="1100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A projekt eredményei: 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algn="just"/>
            <a:r>
              <a:rPr lang="hu-HU" sz="4800" dirty="0" err="1" smtClean="0"/>
              <a:t>green</a:t>
            </a:r>
            <a:r>
              <a:rPr lang="hu-HU" sz="4800" dirty="0" smtClean="0"/>
              <a:t> </a:t>
            </a:r>
            <a:r>
              <a:rPr lang="hu-HU" sz="4800" dirty="0" err="1" smtClean="0"/>
              <a:t>skill</a:t>
            </a:r>
            <a:r>
              <a:rPr lang="hu-HU" sz="4800" dirty="0" smtClean="0"/>
              <a:t> - </a:t>
            </a:r>
            <a:r>
              <a:rPr lang="hu-HU" sz="4800" dirty="0" err="1" smtClean="0"/>
              <a:t>soft</a:t>
            </a:r>
            <a:r>
              <a:rPr lang="hu-HU" sz="4800" dirty="0" smtClean="0"/>
              <a:t> </a:t>
            </a:r>
            <a:r>
              <a:rPr lang="hu-HU" sz="4800" dirty="0" err="1" smtClean="0"/>
              <a:t>skill</a:t>
            </a:r>
            <a:r>
              <a:rPr lang="hu-HU" sz="4800" dirty="0" smtClean="0"/>
              <a:t> – általános kompetencia fejlesztés összekapcsolódása, fejlesztése egy speciális, nehezen elérhető célcsoport esetében - jó gyakorlat gyűjtemény, amely hosszabb távon képzési anyagok kidolgozását jelenti 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társadalmi </a:t>
            </a:r>
            <a:r>
              <a:rPr lang="hu-HU" sz="4800" dirty="0" err="1" smtClean="0"/>
              <a:t>reintegrációs</a:t>
            </a:r>
            <a:r>
              <a:rPr lang="hu-HU" sz="4800" dirty="0" smtClean="0"/>
              <a:t> folyamatok erősödése - </a:t>
            </a:r>
            <a:r>
              <a:rPr lang="hu-HU" sz="4800" b="1" dirty="0" smtClean="0"/>
              <a:t>jó gyakorlat gyűjtemény, útmutató készítése</a:t>
            </a:r>
            <a:r>
              <a:rPr lang="hu-HU" sz="4800" dirty="0" smtClean="0"/>
              <a:t>, amely később új téma és </a:t>
            </a:r>
            <a:r>
              <a:rPr lang="hu-HU" sz="4800" b="1" dirty="0" smtClean="0"/>
              <a:t>módszertan</a:t>
            </a:r>
            <a:r>
              <a:rPr lang="hu-HU" sz="4800" dirty="0" smtClean="0"/>
              <a:t> kidolgozására ad lehetőségét 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környezettudatos magatartás, szemlélet pozitív változása (ami jövőnkre is hatással van) - a fogvatartotti és a szabadult, valamint a partnerség keretében résztvevő célcsoportok esetében is (nemzetközi és hazai </a:t>
            </a:r>
            <a:r>
              <a:rPr lang="hu-HU" sz="4800" dirty="0" err="1" smtClean="0"/>
              <a:t>workshopok</a:t>
            </a:r>
            <a:r>
              <a:rPr lang="hu-HU" sz="4800" dirty="0" smtClean="0"/>
              <a:t> megvalósítása a </a:t>
            </a:r>
            <a:r>
              <a:rPr lang="hu-HU" sz="4800" dirty="0" err="1" smtClean="0"/>
              <a:t>green</a:t>
            </a:r>
            <a:r>
              <a:rPr lang="hu-HU" sz="4800" dirty="0" smtClean="0"/>
              <a:t> </a:t>
            </a:r>
            <a:r>
              <a:rPr lang="hu-HU" sz="4800" dirty="0" err="1" smtClean="0"/>
              <a:t>skills</a:t>
            </a:r>
            <a:r>
              <a:rPr lang="hu-HU" sz="4800" dirty="0" smtClean="0"/>
              <a:t> - </a:t>
            </a:r>
            <a:r>
              <a:rPr lang="hu-HU" sz="4800" dirty="0" err="1" smtClean="0"/>
              <a:t>soft</a:t>
            </a:r>
            <a:r>
              <a:rPr lang="hu-HU" sz="4800" dirty="0" smtClean="0"/>
              <a:t> </a:t>
            </a:r>
            <a:r>
              <a:rPr lang="hu-HU" sz="4800" dirty="0" err="1" smtClean="0"/>
              <a:t>skills</a:t>
            </a:r>
            <a:r>
              <a:rPr lang="hu-HU" sz="4800" dirty="0" smtClean="0"/>
              <a:t> témájában)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új lehetőségek, innovációk megjelenése a célcsoporttal folytatott </a:t>
            </a:r>
            <a:r>
              <a:rPr lang="hu-HU" sz="4800" dirty="0" err="1" smtClean="0"/>
              <a:t>edukatív</a:t>
            </a:r>
            <a:r>
              <a:rPr lang="hu-HU" sz="4800" dirty="0" smtClean="0"/>
              <a:t> és </a:t>
            </a:r>
            <a:r>
              <a:rPr lang="hu-HU" sz="4800" dirty="0" err="1" smtClean="0"/>
              <a:t>szupportív</a:t>
            </a:r>
            <a:r>
              <a:rPr lang="hu-HU" sz="4800" dirty="0" smtClean="0"/>
              <a:t> munkában (jó gyakorlatok gyűjtése, módszertani segédlet)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önfoglalkoztatás, vállalkozóvá válás lehetőségeink növelése a célcsoport esetében, ezzel a társadalmi és </a:t>
            </a:r>
            <a:r>
              <a:rPr lang="hu-HU" sz="4800" dirty="0" err="1" smtClean="0"/>
              <a:t>munkaerőpiaci</a:t>
            </a:r>
            <a:r>
              <a:rPr lang="hu-HU" sz="4800" dirty="0" smtClean="0"/>
              <a:t> </a:t>
            </a:r>
            <a:r>
              <a:rPr lang="hu-HU" sz="4800" dirty="0" err="1" smtClean="0"/>
              <a:t>reintegrációs</a:t>
            </a:r>
            <a:r>
              <a:rPr lang="hu-HU" sz="4800" dirty="0" smtClean="0"/>
              <a:t> folyamatok erősödése (jó gyakorlat gyűjtemény a későbbiekben lehetőséget ad képzési anyag kidolgozására)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szolgáltatásbővülés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aktív állampolgárrá nevelés egy másik szegmensből - új megközelítés, szemléletváltozás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a felnőttoktatás módszertanának fejlődése</a:t>
            </a:r>
          </a:p>
          <a:p>
            <a:pPr algn="just"/>
            <a:r>
              <a:rPr lang="hu-HU" sz="4800" dirty="0" smtClean="0"/>
              <a:t> </a:t>
            </a:r>
          </a:p>
          <a:p>
            <a:pPr algn="just"/>
            <a:r>
              <a:rPr lang="hu-HU" sz="4800" dirty="0" smtClean="0"/>
              <a:t>tudás-, ismeret és tapasztalattranszfer nemzetközi együttműködésben (</a:t>
            </a:r>
            <a:r>
              <a:rPr lang="hu-HU" sz="4800" b="1" dirty="0" smtClean="0"/>
              <a:t>eredménykommunikációs kiadvány</a:t>
            </a:r>
            <a:r>
              <a:rPr lang="hu-HU" sz="4800" dirty="0" smtClean="0"/>
              <a:t>)</a:t>
            </a:r>
          </a:p>
          <a:p>
            <a:pPr algn="just"/>
            <a:endParaRPr lang="hu-HU" sz="4800" dirty="0" smtClean="0"/>
          </a:p>
          <a:p>
            <a:pPr algn="just"/>
            <a:r>
              <a:rPr lang="hu-HU" sz="4800" dirty="0" smtClean="0"/>
              <a:t>a szervezetek menedzsmentjének, kapacitásának fejlődése/bővülése, ami végső soron az ellátandó célcsoporttagok életesélyeit növeli. </a:t>
            </a:r>
          </a:p>
          <a:p>
            <a:r>
              <a:rPr lang="hu-HU" sz="4800" dirty="0" smtClean="0"/>
              <a:t> </a:t>
            </a:r>
          </a:p>
          <a:p>
            <a:endParaRPr lang="hu-HU" b="1" dirty="0" smtClean="0"/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pPr algn="l"/>
            <a:r>
              <a:rPr lang="hu-HU" b="1" dirty="0" smtClean="0"/>
              <a:t/>
            </a:r>
            <a:br>
              <a:rPr lang="hu-HU" b="1" dirty="0" smtClean="0"/>
            </a:br>
            <a:r>
              <a:rPr lang="hu-HU" b="1" dirty="0" smtClean="0"/>
              <a:t>Kapcsolódás a prioritásokhoz: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témájában, tartalmában és szemléletében ("</a:t>
            </a:r>
            <a:r>
              <a:rPr lang="hu-HU" dirty="0" err="1" smtClean="0"/>
              <a:t>green</a:t>
            </a:r>
            <a:r>
              <a:rPr lang="hu-HU" dirty="0" smtClean="0"/>
              <a:t> project")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sérülékeny, </a:t>
            </a:r>
            <a:r>
              <a:rPr lang="hu-HU" dirty="0" err="1" smtClean="0"/>
              <a:t>marginalizált</a:t>
            </a:r>
            <a:r>
              <a:rPr lang="hu-HU" dirty="0" smtClean="0"/>
              <a:t>, alacsony kompetenciájú, hátrányos helyzetű célcsoporttagok </a:t>
            </a:r>
            <a:r>
              <a:rPr lang="hu-HU" dirty="0" err="1" smtClean="0"/>
              <a:t>edukatív</a:t>
            </a:r>
            <a:r>
              <a:rPr lang="hu-HU" dirty="0" smtClean="0"/>
              <a:t> és </a:t>
            </a:r>
            <a:r>
              <a:rPr lang="hu-HU" dirty="0" err="1" smtClean="0"/>
              <a:t>szupportív</a:t>
            </a:r>
            <a:r>
              <a:rPr lang="hu-HU" dirty="0" smtClean="0"/>
              <a:t> ellátása, ezzel a társadalmi alapértékek átadása (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values</a:t>
            </a:r>
            <a:r>
              <a:rPr lang="hu-HU" dirty="0" smtClean="0"/>
              <a:t>, </a:t>
            </a:r>
            <a:r>
              <a:rPr lang="hu-HU" dirty="0" err="1" smtClean="0"/>
              <a:t>civic</a:t>
            </a:r>
            <a:r>
              <a:rPr lang="hu-HU" dirty="0" smtClean="0"/>
              <a:t> </a:t>
            </a:r>
            <a:r>
              <a:rPr lang="hu-HU" dirty="0" err="1" smtClean="0"/>
              <a:t>engagement</a:t>
            </a:r>
            <a:r>
              <a:rPr lang="hu-HU" dirty="0" smtClean="0"/>
              <a:t> and </a:t>
            </a:r>
            <a:r>
              <a:rPr lang="hu-HU" dirty="0" err="1" smtClean="0"/>
              <a:t>participation</a:t>
            </a:r>
            <a:r>
              <a:rPr lang="hu-HU" dirty="0" smtClean="0"/>
              <a:t>)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befogadás és sokszínűség az élet minden területén mint alapérték, szemlélet és megközelítés jelen projekt esetében is (</a:t>
            </a:r>
            <a:r>
              <a:rPr lang="hu-HU" dirty="0" err="1" smtClean="0"/>
              <a:t>inclusion</a:t>
            </a:r>
            <a:r>
              <a:rPr lang="hu-HU" dirty="0" smtClean="0"/>
              <a:t> and </a:t>
            </a:r>
            <a:r>
              <a:rPr lang="hu-HU" dirty="0" err="1" smtClean="0"/>
              <a:t>diversity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fields</a:t>
            </a:r>
            <a:r>
              <a:rPr lang="hu-HU" dirty="0" smtClean="0"/>
              <a:t> of </a:t>
            </a:r>
            <a:r>
              <a:rPr lang="hu-HU" dirty="0" err="1" smtClean="0"/>
              <a:t>educator</a:t>
            </a:r>
            <a:r>
              <a:rPr lang="hu-HU" dirty="0" smtClean="0"/>
              <a:t>, </a:t>
            </a:r>
            <a:r>
              <a:rPr lang="hu-HU" dirty="0" err="1" smtClean="0"/>
              <a:t>training</a:t>
            </a:r>
            <a:r>
              <a:rPr lang="hu-HU" dirty="0" smtClean="0"/>
              <a:t>). </a:t>
            </a:r>
          </a:p>
          <a:p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Célcsoportok: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Bűnelkövetők – fogvatartottak, szabadultak</a:t>
            </a:r>
          </a:p>
          <a:p>
            <a:r>
              <a:rPr lang="hu-HU" dirty="0" smtClean="0"/>
              <a:t>Velük foglalkozó szakemberek</a:t>
            </a:r>
          </a:p>
          <a:p>
            <a:r>
              <a:rPr lang="hu-HU" dirty="0" smtClean="0"/>
              <a:t>A projektben résztvevő szakemberek</a:t>
            </a:r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hu-HU" sz="4900" b="1" dirty="0" smtClean="0"/>
              <a:t/>
            </a:r>
            <a:br>
              <a:rPr lang="hu-HU" sz="4900" b="1" dirty="0" smtClean="0"/>
            </a:br>
            <a:r>
              <a:rPr lang="hu-HU" sz="4900" b="1" dirty="0" smtClean="0"/>
              <a:t>A támogatás okai: </a:t>
            </a: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/>
            <a:r>
              <a:rPr lang="hu-HU" dirty="0" smtClean="0"/>
              <a:t>speciális a célcsoport, </a:t>
            </a:r>
            <a:r>
              <a:rPr lang="hu-HU" dirty="0" err="1" smtClean="0"/>
              <a:t>marginalizált</a:t>
            </a:r>
            <a:r>
              <a:rPr lang="hu-HU" dirty="0" smtClean="0"/>
              <a:t>, hátrányokkal küzdő (nehezen tudja ezeket a hátrányokat "ledolgozni") - fogvatartottak, szabadultak, ill. a velük foglalkozó szakemberek</a:t>
            </a:r>
          </a:p>
          <a:p>
            <a:pPr algn="just"/>
            <a:r>
              <a:rPr lang="hu-HU" dirty="0" smtClean="0"/>
              <a:t>speciális a terület - börtön, Félutas Lakás (szabadultak számára komplex </a:t>
            </a:r>
            <a:r>
              <a:rPr lang="hu-HU" dirty="0" err="1" smtClean="0"/>
              <a:t>reintegrációs</a:t>
            </a:r>
            <a:r>
              <a:rPr lang="hu-HU" dirty="0" smtClean="0"/>
              <a:t> program), általában a szabad élet </a:t>
            </a:r>
            <a:r>
              <a:rPr lang="hu-HU" dirty="0" err="1" smtClean="0"/>
              <a:t>fogvatartás</a:t>
            </a:r>
            <a:r>
              <a:rPr lang="hu-HU" dirty="0" smtClean="0"/>
              <a:t> után</a:t>
            </a:r>
          </a:p>
          <a:p>
            <a:pPr algn="just"/>
            <a:r>
              <a:rPr lang="hu-HU" dirty="0" smtClean="0"/>
              <a:t>a </a:t>
            </a:r>
            <a:r>
              <a:rPr lang="hu-HU" dirty="0" err="1" smtClean="0"/>
              <a:t>reintegrációban</a:t>
            </a:r>
            <a:r>
              <a:rPr lang="hu-HU" dirty="0" smtClean="0"/>
              <a:t> számos program megjelent, de az ökológiai kihívásokra adott válaszok, lehetőségek, a </a:t>
            </a:r>
            <a:r>
              <a:rPr lang="hu-HU" dirty="0" err="1" smtClean="0"/>
              <a:t>green</a:t>
            </a:r>
            <a:r>
              <a:rPr lang="hu-HU" dirty="0" smtClean="0"/>
              <a:t> </a:t>
            </a:r>
            <a:r>
              <a:rPr lang="hu-HU" dirty="0" err="1" smtClean="0"/>
              <a:t>skills</a:t>
            </a:r>
            <a:r>
              <a:rPr lang="hu-HU" dirty="0" smtClean="0"/>
              <a:t> fejlesztése elhanyagolt (pedig ez a célcsoport is fogyasztó, "környezethasználó", kevéssé tudatos, kevés ismerettel rendelkezik a témában)</a:t>
            </a:r>
          </a:p>
          <a:p>
            <a:pPr algn="just"/>
            <a:r>
              <a:rPr lang="hu-HU" dirty="0" smtClean="0"/>
              <a:t>új lehetőségek a </a:t>
            </a:r>
            <a:r>
              <a:rPr lang="hu-HU" dirty="0" err="1" smtClean="0"/>
              <a:t>reintegrációban</a:t>
            </a:r>
            <a:r>
              <a:rPr lang="hu-HU" dirty="0" smtClean="0"/>
              <a:t>, </a:t>
            </a:r>
            <a:r>
              <a:rPr lang="hu-HU" dirty="0" err="1" smtClean="0"/>
              <a:t>a</a:t>
            </a:r>
            <a:r>
              <a:rPr lang="hu-HU" dirty="0" smtClean="0"/>
              <a:t> többségi társadalom érték- és normarendszerének elsajátításában - vállalkozóvá válás, önfoglalkoztatás, (új) munkahely és hivatás. </a:t>
            </a:r>
          </a:p>
          <a:p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Együttműködés: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/>
            <a:r>
              <a:rPr lang="hu-HU" dirty="0" smtClean="0"/>
              <a:t>A VSA számos képzési programot dolgozott ki a célcsoport számára, jól ismeri a motiváció hiányát (motiválatlanság), de azt is, hogyan lehet ezt felkelteni. Jól ismeri azokat a módszereket és lehetőségeket, amelyek biztosítják a változás/változtatni akarás lehetőségét a speciális célcsoport (fogvatartottak, szabadultak, velük foglalkozó szakemberek) esetében. A témában ("zöld") is valósított meg programokat. </a:t>
            </a:r>
          </a:p>
          <a:p>
            <a:pPr algn="just"/>
            <a:endParaRPr lang="hu-HU" dirty="0" smtClean="0"/>
          </a:p>
          <a:p>
            <a:pPr algn="just"/>
            <a:r>
              <a:rPr lang="hu-HU" dirty="0" smtClean="0"/>
              <a:t>Az </a:t>
            </a:r>
            <a:r>
              <a:rPr lang="hu-HU" dirty="0" err="1" smtClean="0"/>
              <a:t>Ostorka</a:t>
            </a:r>
            <a:r>
              <a:rPr lang="hu-HU" dirty="0" smtClean="0"/>
              <a:t> Polgárok Egyesülete a környezeti fenntarthatóság, az </a:t>
            </a:r>
            <a:r>
              <a:rPr lang="hu-HU" dirty="0" err="1" smtClean="0"/>
              <a:t>ökogazdálkodás</a:t>
            </a:r>
            <a:r>
              <a:rPr lang="hu-HU" dirty="0" smtClean="0"/>
              <a:t>, a falusi, fenntartható turizmus, a vajdasági mezőgazdaság tárgyi és szellemi hagyományainak őrzésében, továbbadásában rendelkezik nagy tapasztalatokkal. A felnőttoktatásban a témában képzési anyagot is dolgozott ki. </a:t>
            </a:r>
          </a:p>
          <a:p>
            <a:pPr algn="just">
              <a:buNone/>
            </a:pPr>
            <a:r>
              <a:rPr lang="hu-HU" dirty="0" smtClean="0"/>
              <a:t> </a:t>
            </a:r>
          </a:p>
          <a:p>
            <a:pPr algn="just"/>
            <a:r>
              <a:rPr lang="hu-HU" dirty="0" smtClean="0"/>
              <a:t>A partnerség külön előnye, hogy a távolság a két ország között mind fizikailag, mind történelmileg, kulturálisan kicsi, ugyanakkor mégis két külön országról van szó. A transznacionalitás így jobban feldolgozható a célcsoport számára, a közelség-távolság fizikailag és szimbolikusan is hatékonyabb lehet a projekt megvalósításában. </a:t>
            </a:r>
          </a:p>
          <a:p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b="1" dirty="0" smtClean="0"/>
              <a:t>Az együttműködés hatásai: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/>
            <a:r>
              <a:rPr lang="hu-HU" dirty="0" smtClean="0"/>
              <a:t>nagyváros – vidék – értékek – fenntarthatóság</a:t>
            </a:r>
          </a:p>
          <a:p>
            <a:pPr algn="just"/>
            <a:r>
              <a:rPr lang="hu-HU" dirty="0" smtClean="0"/>
              <a:t>menedzsment kapacitás fejlődése – hatás a célcsoportra</a:t>
            </a:r>
          </a:p>
          <a:p>
            <a:pPr algn="just"/>
            <a:r>
              <a:rPr lang="hu-HU" dirty="0" smtClean="0"/>
              <a:t>nemzetközi kapcsolatok és kapacitás bővítése</a:t>
            </a:r>
          </a:p>
          <a:p>
            <a:pPr algn="just"/>
            <a:r>
              <a:rPr lang="hu-HU" b="1" dirty="0" smtClean="0"/>
              <a:t>jó gyakorlatok kialakítása, leírása, esetleges meglévő gyakorlatok beazonosítása és felhasználása</a:t>
            </a:r>
          </a:p>
          <a:p>
            <a:pPr algn="just"/>
            <a:r>
              <a:rPr lang="hu-HU" dirty="0" smtClean="0"/>
              <a:t>szolgáltatásbővítés, tématerület bővítés („</a:t>
            </a:r>
            <a:r>
              <a:rPr lang="hu-HU" dirty="0" err="1" smtClean="0"/>
              <a:t>green</a:t>
            </a:r>
            <a:r>
              <a:rPr lang="hu-HU" dirty="0" smtClean="0"/>
              <a:t>”)</a:t>
            </a:r>
          </a:p>
          <a:p>
            <a:pPr algn="just"/>
            <a:r>
              <a:rPr lang="hu-HU" dirty="0" smtClean="0"/>
              <a:t>szakemberek szakmai és transzverzális kompetenciái bővülnek, fejlődnek, úm.: kommunikáció (idegen nyelven is), tárgyalástechnikai ismeretek, problémamegoldás, </a:t>
            </a:r>
            <a:r>
              <a:rPr lang="hu-HU" dirty="0" err="1" smtClean="0"/>
              <a:t>stresszkezelés</a:t>
            </a:r>
            <a:r>
              <a:rPr lang="hu-HU" dirty="0" smtClean="0"/>
              <a:t>, </a:t>
            </a:r>
            <a:r>
              <a:rPr lang="hu-HU" dirty="0" err="1" smtClean="0"/>
              <a:t>reziliencia</a:t>
            </a:r>
            <a:r>
              <a:rPr lang="hu-HU" dirty="0" smtClean="0"/>
              <a:t>, </a:t>
            </a:r>
            <a:r>
              <a:rPr lang="hu-HU" dirty="0" err="1" smtClean="0"/>
              <a:t>burn</a:t>
            </a:r>
            <a:r>
              <a:rPr lang="hu-HU" dirty="0" smtClean="0"/>
              <a:t> out megelőzés, bizalom, eredményesség, </a:t>
            </a:r>
            <a:r>
              <a:rPr lang="hu-HU" dirty="0" err="1" smtClean="0"/>
              <a:t>asszertivitás</a:t>
            </a:r>
            <a:r>
              <a:rPr lang="hu-HU" dirty="0" smtClean="0"/>
              <a:t>, konfliktuskezelés, önismeret (szakmai, személyes), menedzsmenti, szervezési készségek, pozitív szemlélet</a:t>
            </a:r>
          </a:p>
          <a:p>
            <a:endParaRPr lang="hu-HU" dirty="0"/>
          </a:p>
        </p:txBody>
      </p:sp>
      <p:pic>
        <p:nvPicPr>
          <p:cNvPr id="4" name="Picture 2" descr="S:\András\Dokumentumok\Alapítvány\Aláírások\Váltó logo 3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1522" y="6309320"/>
            <a:ext cx="962768" cy="468000"/>
          </a:xfrm>
          <a:prstGeom prst="rect">
            <a:avLst/>
          </a:prstGeom>
          <a:noFill/>
        </p:spPr>
      </p:pic>
      <p:pic>
        <p:nvPicPr>
          <p:cNvPr id="5" name="Picture 3" descr="S:\András\Dokumentumok\Alapítvány\ERASMUS+\2020 UNLOCKED\erasmus2020flag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79512" y="44624"/>
            <a:ext cx="2016515" cy="576000"/>
          </a:xfrm>
          <a:prstGeom prst="rect">
            <a:avLst/>
          </a:prstGeom>
          <a:noFill/>
        </p:spPr>
      </p:pic>
      <p:pic>
        <p:nvPicPr>
          <p:cNvPr id="6" name="Kép 5" descr="Logo_zold_fekete_transparent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596480" y="260648"/>
            <a:ext cx="1296000" cy="280164"/>
          </a:xfrm>
          <a:prstGeom prst="rect">
            <a:avLst/>
          </a:prstGeom>
        </p:spPr>
      </p:pic>
      <p:pic>
        <p:nvPicPr>
          <p:cNvPr id="7" name="Kép 6" descr="amaka1tran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884368" y="6381360"/>
            <a:ext cx="1080246" cy="28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1036</Words>
  <Application>Microsoft Office PowerPoint</Application>
  <PresentationFormat>Diavetítés a képernyőre (4:3 oldalarány)</PresentationFormat>
  <Paragraphs>116</Paragraphs>
  <Slides>16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17" baseType="lpstr">
      <vt:lpstr>Office-téma</vt:lpstr>
      <vt:lpstr>1. dia</vt:lpstr>
      <vt:lpstr>2. dia</vt:lpstr>
      <vt:lpstr>A projekt céljai: </vt:lpstr>
      <vt:lpstr>A projekt eredményei: </vt:lpstr>
      <vt:lpstr> Kapcsolódás a prioritásokhoz:  </vt:lpstr>
      <vt:lpstr>Célcsoportok:</vt:lpstr>
      <vt:lpstr> A támogatás okai:  </vt:lpstr>
      <vt:lpstr>Együttműködés:</vt:lpstr>
      <vt:lpstr>Az együttműködés hatásai:</vt:lpstr>
      <vt:lpstr>Tevékenységek: </vt:lpstr>
      <vt:lpstr>Konkrét eredmények: </vt:lpstr>
      <vt:lpstr>Fenntarthatóság, innováció, jövő: </vt:lpstr>
      <vt:lpstr>Reziliencia</vt:lpstr>
      <vt:lpstr>14. dia</vt:lpstr>
      <vt:lpstr>15. dia</vt:lpstr>
      <vt:lpstr>16. dia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Andras</dc:creator>
  <cp:lastModifiedBy>Mercedes</cp:lastModifiedBy>
  <cp:revision>33</cp:revision>
  <dcterms:created xsi:type="dcterms:W3CDTF">2020-12-18T07:21:37Z</dcterms:created>
  <dcterms:modified xsi:type="dcterms:W3CDTF">2022-12-07T05:37:42Z</dcterms:modified>
</cp:coreProperties>
</file>