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4" r:id="rId5"/>
    <p:sldId id="261" r:id="rId6"/>
    <p:sldId id="274" r:id="rId7"/>
    <p:sldId id="275" r:id="rId8"/>
    <p:sldId id="276" r:id="rId9"/>
    <p:sldId id="277" r:id="rId10"/>
    <p:sldId id="262" r:id="rId11"/>
    <p:sldId id="283" r:id="rId12"/>
    <p:sldId id="279" r:id="rId13"/>
    <p:sldId id="278" r:id="rId14"/>
    <p:sldId id="280" r:id="rId15"/>
    <p:sldId id="281" r:id="rId16"/>
    <p:sldId id="286" r:id="rId17"/>
    <p:sldId id="282" r:id="rId18"/>
    <p:sldId id="284" r:id="rId19"/>
    <p:sldId id="285" r:id="rId20"/>
    <p:sldId id="272" r:id="rId21"/>
    <p:sldId id="265" r:id="rId22"/>
    <p:sldId id="266" r:id="rId23"/>
    <p:sldId id="267" r:id="rId24"/>
    <p:sldId id="268" r:id="rId25"/>
    <p:sldId id="287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A9BC-FBCD-4BDC-80CA-A83998268D98}" type="datetimeFigureOut">
              <a:rPr lang="hu-HU" smtClean="0"/>
              <a:pPr/>
              <a:t>2023.01.19.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57273" y="1709627"/>
            <a:ext cx="871296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GREEN ZONE: a szabadultak munkaerőpiaci </a:t>
            </a:r>
            <a:r>
              <a:rPr lang="hu-HU" sz="4000" b="1" dirty="0" err="1"/>
              <a:t>reintegrációjának</a:t>
            </a:r>
            <a:r>
              <a:rPr lang="hu-HU" sz="4000" b="1" dirty="0"/>
              <a:t/>
            </a:r>
            <a:br>
              <a:rPr lang="hu-HU" sz="4000" b="1" dirty="0"/>
            </a:br>
            <a:r>
              <a:rPr lang="hu-HU" sz="4000" b="1" dirty="0"/>
              <a:t>innovatív lehetőségei </a:t>
            </a:r>
            <a:endParaRPr lang="hu-HU" sz="4000" b="1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Ricz </a:t>
            </a:r>
            <a:r>
              <a:rPr lang="hu-HU" dirty="0"/>
              <a:t>András</a:t>
            </a:r>
            <a:r>
              <a:rPr lang="hu-HU" dirty="0" smtClean="0"/>
              <a:t>, PhD, Ostorka Polgárok Egyesülete, </a:t>
            </a:r>
            <a:r>
              <a:rPr lang="hu-HU" dirty="0" err="1" smtClean="0"/>
              <a:t>Palics</a:t>
            </a:r>
            <a:r>
              <a:rPr lang="hu-HU" dirty="0" smtClean="0"/>
              <a:t>, Szerbia</a:t>
            </a:r>
            <a:endParaRPr lang="hu-HU" sz="4000" b="1" dirty="0"/>
          </a:p>
          <a:p>
            <a:pPr algn="ctr"/>
            <a:endParaRPr lang="hu-H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9512" y="836712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Az </a:t>
            </a:r>
            <a:r>
              <a:rPr lang="hu-HU" b="1" dirty="0" err="1" smtClean="0"/>
              <a:t>ökoturisták</a:t>
            </a:r>
            <a:r>
              <a:rPr lang="hu-HU" b="1" dirty="0" smtClean="0"/>
              <a:t> jellemzői</a:t>
            </a:r>
            <a:r>
              <a:rPr lang="hu-HU" b="1" i="1" dirty="0" smtClean="0"/>
              <a:t>:</a:t>
            </a:r>
          </a:p>
          <a:p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 smtClean="0"/>
              <a:t>Jóval </a:t>
            </a:r>
            <a:r>
              <a:rPr lang="hu-HU" dirty="0"/>
              <a:t>többet költ, mint egy átlagos </a:t>
            </a:r>
            <a:r>
              <a:rPr lang="hu-HU" dirty="0" smtClean="0"/>
              <a:t>turista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Kerüli </a:t>
            </a:r>
            <a:r>
              <a:rPr lang="hu-HU" dirty="0"/>
              <a:t>a tömeges utazásokat és a népszerű úti célok látogatását, helyette valami különleges értéket </a:t>
            </a:r>
            <a:r>
              <a:rPr lang="hu-HU" dirty="0" smtClean="0"/>
              <a:t>keres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Előnyben részesíti </a:t>
            </a:r>
            <a:r>
              <a:rPr lang="hu-HU" dirty="0"/>
              <a:t>a kisebb </a:t>
            </a:r>
            <a:r>
              <a:rPr lang="hu-HU" dirty="0" smtClean="0"/>
              <a:t>létesítményű, szerény szállásokat</a:t>
            </a:r>
            <a:r>
              <a:rPr lang="hu-HU" dirty="0"/>
              <a:t>, a környezet tisztaságát nem zavaró megjelenését, megújuló energiaforrásokat használó </a:t>
            </a:r>
            <a:r>
              <a:rPr lang="hu-HU" dirty="0" smtClean="0"/>
              <a:t>szállást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Lehetőség </a:t>
            </a:r>
            <a:r>
              <a:rPr lang="hu-HU" dirty="0"/>
              <a:t>szerint közlekedési eszközök nélkül, illetve a környezetet legkevésbé szennyező, legkevesebb zajt kiváltók közlekedési eszközök segítségével </a:t>
            </a:r>
            <a:r>
              <a:rPr lang="hu-HU" dirty="0" smtClean="0"/>
              <a:t>mozog/közlekedik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túrázás, a kerékpározás, az evezés, a siklóernyőzés és a lovaglás a kedvenc </a:t>
            </a:r>
            <a:r>
              <a:rPr lang="hu-HU" dirty="0" smtClean="0"/>
              <a:t>mozgás - </a:t>
            </a:r>
            <a:r>
              <a:rPr lang="hu-HU" dirty="0"/>
              <a:t>és </a:t>
            </a:r>
            <a:r>
              <a:rPr lang="hu-HU" dirty="0" smtClean="0"/>
              <a:t>szabadidő - töltése </a:t>
            </a:r>
            <a:r>
              <a:rPr lang="hu-HU" dirty="0"/>
              <a:t>a természetben</a:t>
            </a:r>
            <a:r>
              <a:rPr lang="hu-HU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88" y="4133231"/>
            <a:ext cx="4488015" cy="2359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88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Munkakörök az ökoturizmusban </a:t>
            </a:r>
          </a:p>
          <a:p>
            <a:endParaRPr lang="hu-HU" b="1" dirty="0" smtClean="0"/>
          </a:p>
          <a:p>
            <a:pPr marL="285750" indent="-285750">
              <a:buFontTx/>
              <a:buChar char="-"/>
            </a:pPr>
            <a:r>
              <a:rPr lang="hu-HU" b="1" dirty="0" err="1" smtClean="0"/>
              <a:t>Greeterek</a:t>
            </a:r>
            <a:r>
              <a:rPr lang="sr-Latn-RS" dirty="0"/>
              <a:t>: </a:t>
            </a:r>
            <a:r>
              <a:rPr lang="hu-HU" dirty="0"/>
              <a:t>a turizmusban olyan helyi lakosok, önkéntesek</a:t>
            </a:r>
            <a:r>
              <a:rPr lang="hu-HU" dirty="0" smtClean="0"/>
              <a:t>, mert </a:t>
            </a:r>
            <a:r>
              <a:rPr lang="hu-HU" dirty="0"/>
              <a:t>ismerik az adott térség minden, jellemzőjét, érdekességét</a:t>
            </a:r>
            <a:r>
              <a:rPr lang="hu-HU" dirty="0" smtClean="0"/>
              <a:t>. </a:t>
            </a:r>
            <a:r>
              <a:rPr lang="hu-HU" dirty="0"/>
              <a:t>Felesleges </a:t>
            </a:r>
            <a:r>
              <a:rPr lang="hu-HU" dirty="0" smtClean="0"/>
              <a:t>szabadidőjük </a:t>
            </a:r>
            <a:r>
              <a:rPr lang="hu-HU" dirty="0"/>
              <a:t>van, alkalmazkodnak a turisták kívánságaihoz. Érdekes részleteket, anekdotákat ismerhetnek meg a turisták, megmutathatnak olyan helyeket, amelyeket az idegenvezetők nem mutatnak be. </a:t>
            </a:r>
            <a:r>
              <a:rPr lang="hu-HU" dirty="0" smtClean="0"/>
              <a:t>Munkájukért </a:t>
            </a:r>
            <a:r>
              <a:rPr lang="hu-HU" dirty="0"/>
              <a:t>díjat nem kérnek, de a turisták „jutalmazhatják” őket az </a:t>
            </a:r>
            <a:r>
              <a:rPr lang="hu-HU" dirty="0" smtClean="0"/>
              <a:t>erőfeszítéseikért.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Rangerek-nek</a:t>
            </a:r>
            <a:r>
              <a:rPr lang="en-US" dirty="0"/>
              <a:t>:</a:t>
            </a:r>
            <a:r>
              <a:rPr lang="hu-HU" dirty="0"/>
              <a:t> nevezik a turizmusban ma a modern természetvédelmi őröket, leggyakrabban természeti védett </a:t>
            </a:r>
            <a:r>
              <a:rPr lang="hu-HU" dirty="0" smtClean="0"/>
              <a:t>egységekben. 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Körbejárják </a:t>
            </a:r>
            <a:r>
              <a:rPr lang="hu-HU" dirty="0"/>
              <a:t>a területet, gyűjtik a szemetet, ellenőrzik az emberek biztonságát és a </a:t>
            </a:r>
            <a:r>
              <a:rPr lang="hu-HU" dirty="0" err="1"/>
              <a:t>biodiverzitást</a:t>
            </a:r>
            <a:r>
              <a:rPr lang="hu-HU" dirty="0"/>
              <a:t>. Rendelkeznek terepjárókkal és a szükséges felszereléssel. </a:t>
            </a: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r>
              <a:rPr lang="hu-HU" b="1" dirty="0" smtClean="0"/>
              <a:t>Animátorok: </a:t>
            </a:r>
            <a:r>
              <a:rPr lang="hu-HU" dirty="0"/>
              <a:t>a turizmusban az a személy, aki sport-rekreációs, szórakoztató és kulturális-társadalmi tartalommal kapcsolatos szabadidős programokat tervez, és kivitelez, a turisták számára</a:t>
            </a:r>
            <a:r>
              <a:rPr lang="hu-HU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b="1" dirty="0" smtClean="0"/>
              <a:t>Kisegítő személyzet: </a:t>
            </a:r>
            <a:r>
              <a:rPr lang="hu-HU" dirty="0" smtClean="0"/>
              <a:t>Minden olyan személy, akik a turisták fogadásához szükséges infrastruktúra fenntartásához nélkülözhetetlen.</a:t>
            </a:r>
            <a:endParaRPr lang="hu-HU" b="1" dirty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243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Az ökoturizmus lehetőségei a projekt célcsoportja tekintetében </a:t>
            </a:r>
            <a:endParaRPr lang="hu-HU" b="1" dirty="0" smtClean="0"/>
          </a:p>
          <a:p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projekt célcsoportja a fogvatartott, szabadságvesztésre ítélt emberek, akiknek szabadulásuk után jelentős számú problémával kell megbirkózniuk a mindennapi életbe való visszailleszkedés folyamatában. 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munkavállalás, munka világába való visszailleszkedés számos akadállyal és nehézséggel jár. 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természettel való kapcsolat a munka folyamán sokat tud segíteni ezeknek az embereknek. 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ökoturizmus egy olyan ága a turizmusnak, amely sok lehetőséget kínál, mivel vannak elhelyezkedési lehetőségek olyanok számára is, akiknek nincs szakmája, vagy nem akar/nem tud abban elhelyezkedni szabadulás után.</a:t>
            </a:r>
            <a:r>
              <a:rPr lang="hu-HU" b="1" dirty="0"/>
              <a:t> </a:t>
            </a:r>
            <a:endParaRPr lang="hu-HU" b="1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Az </a:t>
            </a:r>
            <a:r>
              <a:rPr lang="hu-HU" dirty="0"/>
              <a:t>ökoturizmusban munkahelyek viszonylagos hiánya jelentkezik, főleg a gazdasági szempontból hátrányos helyzetűnek tartott, ritkábban lakott, aprófalvas térségekben. </a:t>
            </a:r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79" y="4815170"/>
            <a:ext cx="2324100" cy="1962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1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</a:t>
            </a:r>
            <a:r>
              <a:rPr lang="hu-HU" b="1" dirty="0" smtClean="0"/>
              <a:t>unkavállalási lehetőségek a </a:t>
            </a:r>
            <a:r>
              <a:rPr lang="hu-HU" b="1" dirty="0"/>
              <a:t>szabadult célcsoport számára: </a:t>
            </a:r>
            <a:endParaRPr lang="hu-HU" b="1" dirty="0" smtClean="0"/>
          </a:p>
          <a:p>
            <a:endParaRPr lang="hu-HU" dirty="0"/>
          </a:p>
          <a:p>
            <a:r>
              <a:rPr lang="hu-HU" dirty="0"/>
              <a:t>- natúrparkok, védett területek, parkok, </a:t>
            </a:r>
          </a:p>
          <a:p>
            <a:r>
              <a:rPr lang="hu-HU" dirty="0"/>
              <a:t>- kilátók, látogatóközpontok,</a:t>
            </a:r>
          </a:p>
          <a:p>
            <a:r>
              <a:rPr lang="hu-HU" dirty="0"/>
              <a:t>- </a:t>
            </a:r>
            <a:r>
              <a:rPr lang="hu-HU" dirty="0" err="1"/>
              <a:t>öko</a:t>
            </a:r>
            <a:r>
              <a:rPr lang="hu-HU" dirty="0"/>
              <a:t>-kempingek, sportlétesítmények természetvédelmi területek,</a:t>
            </a:r>
          </a:p>
          <a:p>
            <a:r>
              <a:rPr lang="hu-HU" dirty="0"/>
              <a:t>- zöld hotelek és falusi szállások,</a:t>
            </a:r>
          </a:p>
          <a:p>
            <a:r>
              <a:rPr lang="hu-HU" dirty="0"/>
              <a:t>- kommunális infrastruktúra karbantartása, kiépítése helyszínei,</a:t>
            </a:r>
          </a:p>
          <a:p>
            <a:r>
              <a:rPr lang="hu-HU" dirty="0"/>
              <a:t>- ellenőrzési és védelmi szolgáltatások,</a:t>
            </a:r>
          </a:p>
          <a:p>
            <a:r>
              <a:rPr lang="hu-HU" dirty="0"/>
              <a:t>- zöldség, gyümölcs, gyógynövények, erdei gyümölcsök, méz, virágok, helyi előállítása és feldolgozása színterei,</a:t>
            </a:r>
          </a:p>
          <a:p>
            <a:r>
              <a:rPr lang="hu-HU" dirty="0"/>
              <a:t>- állatok gondozása, ellátása, róluk gondoskodás, velük foglalkozás, </a:t>
            </a:r>
          </a:p>
          <a:p>
            <a:r>
              <a:rPr lang="hu-HU" dirty="0"/>
              <a:t>- helyi és hagyományos mesterségek folyamán, </a:t>
            </a:r>
          </a:p>
          <a:p>
            <a:r>
              <a:rPr lang="hu-HU" dirty="0"/>
              <a:t>- kis üzletekben és piacokon való foglalkoztatás,</a:t>
            </a:r>
          </a:p>
          <a:p>
            <a:r>
              <a:rPr lang="hu-HU" dirty="0"/>
              <a:t>- ökológiai-ajándéktárgyak gyártása, </a:t>
            </a:r>
          </a:p>
          <a:p>
            <a:r>
              <a:rPr lang="hu-HU" dirty="0"/>
              <a:t>- brikett, </a:t>
            </a:r>
            <a:r>
              <a:rPr lang="hu-HU" dirty="0" err="1"/>
              <a:t>pellet</a:t>
            </a:r>
            <a:r>
              <a:rPr lang="hu-HU" dirty="0"/>
              <a:t> gyártás,</a:t>
            </a:r>
          </a:p>
          <a:p>
            <a:r>
              <a:rPr lang="hu-HU" dirty="0"/>
              <a:t>- hulladékválogatás és -gyűjtés,</a:t>
            </a:r>
          </a:p>
          <a:p>
            <a:r>
              <a:rPr lang="hu-HU" dirty="0"/>
              <a:t>- az ökoturizmushoz kapcsolódó kiegészítő szolgáltatások színterei. </a:t>
            </a:r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7965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Milyen szakemberek számára van munkalehetőség az ökoturizmusban? </a:t>
            </a:r>
            <a:endParaRPr lang="hu-HU" b="1" dirty="0" smtClean="0"/>
          </a:p>
          <a:p>
            <a:endParaRPr lang="hu-HU" dirty="0"/>
          </a:p>
          <a:p>
            <a:r>
              <a:rPr lang="hu-HU" dirty="0" smtClean="0"/>
              <a:t>Azoknak</a:t>
            </a:r>
            <a:r>
              <a:rPr lang="hu-HU" dirty="0"/>
              <a:t>, akik nem rendelkeznek megfelelő végzettséggel, kellő képzettséggel, vagy nagyon alacsony szintű a képzettségük, de továbbképzéssel vagy a minimális folyamatok elsajátításával, kompetencia fejlesztéssel munkába állíthatók </a:t>
            </a:r>
            <a:r>
              <a:rPr lang="hu-HU" dirty="0" smtClean="0"/>
              <a:t>:</a:t>
            </a:r>
          </a:p>
          <a:p>
            <a:endParaRPr lang="hu-HU" dirty="0"/>
          </a:p>
          <a:p>
            <a:r>
              <a:rPr lang="hu-HU" dirty="0"/>
              <a:t>- fizikai feladatok, bármely típusú infrastruktúra tisztaságának fenntartása, belső és külső dekoráció, </a:t>
            </a:r>
          </a:p>
          <a:p>
            <a:r>
              <a:rPr lang="hu-HU" dirty="0"/>
              <a:t>- fizikai munkavégzés hulladékhelyeken: takarítás, karbantartás, válogatás; hulladékok természetben történő gyűjtése, </a:t>
            </a:r>
          </a:p>
          <a:p>
            <a:r>
              <a:rPr lang="hu-HU" dirty="0"/>
              <a:t>- fizikai munkák az állatok gondozása és a biológiai sokféleség érdekében, </a:t>
            </a:r>
          </a:p>
          <a:p>
            <a:r>
              <a:rPr lang="hu-HU" dirty="0"/>
              <a:t>- fizikai munkák kisebb javításokhoz,</a:t>
            </a:r>
          </a:p>
          <a:p>
            <a:r>
              <a:rPr lang="hu-HU" dirty="0"/>
              <a:t>- látogatóközpontok, megfigyelő központok, hegyi házak, pihenőhelyek, strandok, információs táblák, sétautak, medencék és szökőkutak takarítása, madár- és egyéb állatházak, karbantartásának fizikai feladatai, stb.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0082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Valamilyen szakmát, mesterséget, készséget, tudást igénylő munkakörök, további szakképesítés lehetőségével a következők</a:t>
            </a:r>
            <a:r>
              <a:rPr lang="hu-HU" b="1" dirty="0" smtClean="0"/>
              <a:t>:</a:t>
            </a:r>
          </a:p>
          <a:p>
            <a:endParaRPr lang="hu-HU" dirty="0"/>
          </a:p>
          <a:p>
            <a:r>
              <a:rPr lang="hu-HU" dirty="0"/>
              <a:t>- kertészek, gyógynövények és gombák szakértői, faiskolai munkakörök,</a:t>
            </a:r>
          </a:p>
          <a:p>
            <a:r>
              <a:rPr lang="hu-HU" dirty="0"/>
              <a:t>- erdészek és mezőőrök, erdőőrök - élőhelyvédelem, </a:t>
            </a:r>
            <a:r>
              <a:rPr lang="hu-HU" strike="sngStrike" dirty="0"/>
              <a:t>és</a:t>
            </a:r>
            <a:r>
              <a:rPr lang="hu-HU" dirty="0"/>
              <a:t> a fajok védelme</a:t>
            </a:r>
            <a:r>
              <a:rPr lang="en-US" dirty="0"/>
              <a:t>; </a:t>
            </a:r>
            <a:r>
              <a:rPr lang="hu-HU" dirty="0"/>
              <a:t>természetvédelmi őrök,</a:t>
            </a:r>
          </a:p>
          <a:p>
            <a:r>
              <a:rPr lang="hu-HU" dirty="0"/>
              <a:t>- állattgondozók, állatorvosok, </a:t>
            </a:r>
          </a:p>
          <a:p>
            <a:r>
              <a:rPr lang="hu-HU" dirty="0"/>
              <a:t>- szakképzett túravezetők,</a:t>
            </a:r>
          </a:p>
          <a:p>
            <a:r>
              <a:rPr lang="hu-HU" dirty="0"/>
              <a:t>- </a:t>
            </a:r>
            <a:r>
              <a:rPr lang="hu-HU" dirty="0" err="1"/>
              <a:t>greeterek</a:t>
            </a:r>
            <a:r>
              <a:rPr lang="hu-HU" dirty="0"/>
              <a:t> / helyi idegenvezetők, akik ismerik a környéket és minden érdekességet rajta, azaz akik elkalauzolják a turistákat a helyszínen; - akár másodállásban is, </a:t>
            </a:r>
          </a:p>
          <a:p>
            <a:r>
              <a:rPr lang="hu-HU" dirty="0"/>
              <a:t>- animátorok,</a:t>
            </a:r>
          </a:p>
          <a:p>
            <a:r>
              <a:rPr lang="hu-HU" dirty="0"/>
              <a:t>- kézműves mesterek, különösen a régi mesterségek őrzői, művelői,</a:t>
            </a:r>
          </a:p>
          <a:p>
            <a:r>
              <a:rPr lang="hu-HU" dirty="0"/>
              <a:t>- a vendégek házi kedvenceinek gondozása, mint feladat,</a:t>
            </a:r>
          </a:p>
          <a:p>
            <a:r>
              <a:rPr lang="hu-HU" dirty="0"/>
              <a:t>- szállítók és karbantartók, szerelők,</a:t>
            </a:r>
          </a:p>
          <a:p>
            <a:r>
              <a:rPr lang="hu-HU" dirty="0"/>
              <a:t>- sportfelszerelés kölcsönzés, őrzési lehetőség. 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568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Innováció az ökoturizmus és a </a:t>
            </a:r>
            <a:r>
              <a:rPr lang="hu-HU" b="1" dirty="0" err="1" smtClean="0"/>
              <a:t>reintegráció</a:t>
            </a:r>
            <a:r>
              <a:rPr lang="hu-HU" b="1" dirty="0" smtClean="0"/>
              <a:t> kapcsolatában 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projekt alapgondolata olyan innovációs megközelítést feltételez, ami a szabadultak </a:t>
            </a:r>
            <a:r>
              <a:rPr lang="hu-HU" dirty="0" err="1"/>
              <a:t>reintegrációját</a:t>
            </a:r>
            <a:r>
              <a:rPr lang="hu-HU" dirty="0"/>
              <a:t> jelenti egy olyan természeti környezetben, ami számukra teljesen más az addig </a:t>
            </a:r>
            <a:r>
              <a:rPr lang="hu-HU" dirty="0" smtClean="0"/>
              <a:t>megszokottól.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77" y="2636912"/>
            <a:ext cx="5626903" cy="3744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28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Innováció az ökoturizmus és a </a:t>
            </a:r>
            <a:r>
              <a:rPr lang="hu-HU" b="1" dirty="0" err="1" smtClean="0"/>
              <a:t>reintegráció</a:t>
            </a:r>
            <a:r>
              <a:rPr lang="hu-HU" b="1" dirty="0" smtClean="0"/>
              <a:t> kapcsolatában </a:t>
            </a:r>
          </a:p>
          <a:p>
            <a:endParaRPr lang="hu-HU" b="1" dirty="0"/>
          </a:p>
          <a:p>
            <a:endParaRPr lang="hu-HU" b="1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Kiemelten </a:t>
            </a:r>
            <a:r>
              <a:rPr lang="hu-HU" dirty="0"/>
              <a:t>fontos az emberekkel való kapcsolatépítés és kapcsolat fenntartás, ami mind a turizmus minden ágában itt is szabálykövető kell, hogy legyen. Ehhez kell, olyan innovatív módszereket alkalmazni a képzés során, hogy mind a szakmai, mind a kommunikációs készségeket fejlesszük, mind pedig a motivációt magas szinten tartsuk a célcsoport tekintetében. </a:t>
            </a: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Elsődleges, </a:t>
            </a:r>
            <a:r>
              <a:rPr lang="hu-HU" dirty="0"/>
              <a:t>a munkahelyek megtartása, mivel a célcsoport érzékeny ebből a szempontból és amennyiben megtanulják a szükséges alapismereteket, akkor azt hasznosítva hosszútávú munkaviszonyra nyílik számura lehetőség, amelyet viszont csak kellő motivációval és további oktatással és önfejlesztéssel lehet megtartani. 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0768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 projekt során kidolgozott képzési </a:t>
            </a:r>
            <a:r>
              <a:rPr lang="hu-HU" b="1" dirty="0"/>
              <a:t>modulra </a:t>
            </a:r>
            <a:r>
              <a:rPr lang="hu-HU" b="1" dirty="0" err="1"/>
              <a:t>greterek</a:t>
            </a:r>
            <a:r>
              <a:rPr lang="hu-HU" b="1" dirty="0"/>
              <a:t> és </a:t>
            </a:r>
            <a:r>
              <a:rPr lang="hu-HU" b="1" dirty="0" err="1"/>
              <a:t>rangerek</a:t>
            </a:r>
            <a:r>
              <a:rPr lang="hu-HU" b="1" dirty="0"/>
              <a:t> számára:</a:t>
            </a:r>
            <a:endParaRPr lang="hu-HU" dirty="0"/>
          </a:p>
          <a:p>
            <a:r>
              <a:rPr lang="hu-HU" dirty="0"/>
              <a:t> </a:t>
            </a:r>
          </a:p>
          <a:p>
            <a:r>
              <a:rPr lang="hu-HU" dirty="0"/>
              <a:t>1. modul – védett területek és helyi gazdaság; lényeges információk az éghajlattal kapcsolatban,</a:t>
            </a:r>
          </a:p>
          <a:p>
            <a:r>
              <a:rPr lang="hu-HU" dirty="0"/>
              <a:t>2. modul – viselkedési szabályok a természetben és a fokozottan védett területeken,</a:t>
            </a:r>
          </a:p>
          <a:p>
            <a:r>
              <a:rPr lang="hu-HU" dirty="0"/>
              <a:t>3. modul – a </a:t>
            </a:r>
            <a:r>
              <a:rPr lang="hu-HU" dirty="0" err="1" smtClean="0"/>
              <a:t>greeterek</a:t>
            </a:r>
            <a:r>
              <a:rPr lang="hu-HU" dirty="0" smtClean="0"/>
              <a:t> </a:t>
            </a:r>
            <a:r>
              <a:rPr lang="hu-HU" dirty="0"/>
              <a:t>és </a:t>
            </a:r>
            <a:r>
              <a:rPr lang="hu-HU" dirty="0" err="1"/>
              <a:t>rangerek</a:t>
            </a:r>
            <a:r>
              <a:rPr lang="hu-HU" dirty="0"/>
              <a:t> szerepe és viselkedése a természetben, gyakorlati információk a turisták igényeiről és viselkedéséről, jogi megoldások, </a:t>
            </a:r>
          </a:p>
          <a:p>
            <a:r>
              <a:rPr lang="hu-HU" dirty="0"/>
              <a:t>4. modul - a terület természeti-kulturális-történeti öröksége, adatok és turisztikai információk,</a:t>
            </a:r>
          </a:p>
          <a:p>
            <a:r>
              <a:rPr lang="hu-HU" dirty="0"/>
              <a:t>5. modul - vállalkozói ötletek, saját vállalkozás fejlesztése, </a:t>
            </a:r>
            <a:r>
              <a:rPr lang="hu-HU" dirty="0" err="1"/>
              <a:t>mentorálás</a:t>
            </a:r>
            <a:r>
              <a:rPr lang="hu-HU" dirty="0"/>
              <a:t>,</a:t>
            </a:r>
          </a:p>
          <a:p>
            <a:r>
              <a:rPr lang="hu-HU" dirty="0"/>
              <a:t>6. modul – gyakorlati </a:t>
            </a:r>
            <a:r>
              <a:rPr lang="hu-HU" dirty="0" smtClean="0"/>
              <a:t>képzés</a:t>
            </a:r>
            <a:endParaRPr lang="hu-HU" dirty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80408"/>
            <a:ext cx="3456384" cy="2588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48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pPr algn="ctr"/>
            <a:r>
              <a:rPr lang="hu-HU" sz="2400" b="1" dirty="0" smtClean="0"/>
              <a:t>Két jó gyakorlati példa </a:t>
            </a:r>
            <a:r>
              <a:rPr lang="hu-HU" sz="2400" b="1" dirty="0" err="1" smtClean="0"/>
              <a:t>ökoturisztikai</a:t>
            </a:r>
            <a:r>
              <a:rPr lang="hu-HU" sz="2400" b="1" dirty="0" smtClean="0"/>
              <a:t> vendéglátóhelyre, Vajdaságból</a:t>
            </a:r>
            <a:endParaRPr lang="hu-HU" b="1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6645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662" y="980728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projekt célja: </a:t>
            </a:r>
          </a:p>
          <a:p>
            <a:endParaRPr lang="hu-HU" dirty="0"/>
          </a:p>
          <a:p>
            <a:r>
              <a:rPr lang="hu-HU" dirty="0" smtClean="0"/>
              <a:t>A Váltó-Sáv Alapítvány és az Ostorka Egyesület együttműködésével a szabadult fogvatartottak </a:t>
            </a:r>
            <a:r>
              <a:rPr lang="hu-HU" dirty="0" err="1" smtClean="0"/>
              <a:t>reintegrációs</a:t>
            </a:r>
            <a:r>
              <a:rPr lang="hu-HU" dirty="0" smtClean="0"/>
              <a:t> lehetőségeinek vizsgálata az ökoturizmus területén.</a:t>
            </a:r>
          </a:p>
          <a:p>
            <a:endParaRPr lang="hu-HU" dirty="0"/>
          </a:p>
          <a:p>
            <a:r>
              <a:rPr lang="hu-HU" dirty="0" smtClean="0"/>
              <a:t>Előkészítő kis léptékű projekt melynek célja, egy nagyobb több országot felölelő fejlesztés megalapozása a témában.  </a:t>
            </a:r>
          </a:p>
          <a:p>
            <a:endParaRPr lang="hu-HU" sz="2400" dirty="0"/>
          </a:p>
          <a:p>
            <a:endParaRPr lang="hu-HU" sz="2400" dirty="0" smtClean="0"/>
          </a:p>
          <a:p>
            <a:endParaRPr lang="hu-HU" sz="1700" dirty="0"/>
          </a:p>
          <a:p>
            <a:endParaRPr lang="hu-HU" sz="17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257131"/>
            <a:ext cx="4032448" cy="2913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88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00412" y="698587"/>
            <a:ext cx="85689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Róka </a:t>
            </a:r>
            <a:r>
              <a:rPr lang="hu-HU" b="1" dirty="0" smtClean="0"/>
              <a:t>tanya</a:t>
            </a:r>
          </a:p>
          <a:p>
            <a:pPr algn="ctr"/>
            <a:endParaRPr lang="hu-HU" sz="1000" dirty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Róka Tanya Szerbiában, </a:t>
            </a:r>
            <a:r>
              <a:rPr lang="hu-HU" dirty="0" smtClean="0"/>
              <a:t>Szabadkától </a:t>
            </a:r>
            <a:r>
              <a:rPr lang="hu-HU" dirty="0"/>
              <a:t>17 km-re, a </a:t>
            </a:r>
            <a:r>
              <a:rPr lang="hu-HU" dirty="0" err="1"/>
              <a:t>Ludasi</a:t>
            </a:r>
            <a:r>
              <a:rPr lang="hu-HU" dirty="0"/>
              <a:t>-tó Keleti partján helyezkedik </a:t>
            </a:r>
            <a:r>
              <a:rPr lang="hu-HU" dirty="0" smtClean="0"/>
              <a:t>el.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Másfél </a:t>
            </a:r>
            <a:r>
              <a:rPr lang="hu-HU" dirty="0"/>
              <a:t>évszázados múltra tekint vissza, amely megtartotta mai </a:t>
            </a:r>
            <a:r>
              <a:rPr lang="hu-HU" dirty="0" smtClean="0"/>
              <a:t>napig </a:t>
            </a:r>
            <a:r>
              <a:rPr lang="hu-HU" dirty="0"/>
              <a:t>is eredeti formáját. 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közelmúltban lett </a:t>
            </a:r>
            <a:r>
              <a:rPr lang="hu-HU" dirty="0" smtClean="0"/>
              <a:t>újítva</a:t>
            </a:r>
            <a:r>
              <a:rPr lang="hu-HU" dirty="0"/>
              <a:t>/</a:t>
            </a:r>
            <a:r>
              <a:rPr lang="hu-HU" dirty="0" smtClean="0"/>
              <a:t> </a:t>
            </a:r>
            <a:r>
              <a:rPr lang="hu-HU" dirty="0"/>
              <a:t>bővítve a tanya, de </a:t>
            </a:r>
            <a:r>
              <a:rPr lang="hu-HU" dirty="0" smtClean="0"/>
              <a:t>megőrizte </a:t>
            </a:r>
            <a:r>
              <a:rPr lang="hu-HU" dirty="0"/>
              <a:t>az észak-bácskai háromosztatú pannon-ház építészeti jellegzetességeit. </a:t>
            </a:r>
            <a:endParaRPr lang="hu-HU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3688" y="2959773"/>
            <a:ext cx="5472608" cy="362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44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20624"/>
            <a:ext cx="4608512" cy="27886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991" y="3404497"/>
            <a:ext cx="4608512" cy="287603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589894"/>
            <a:ext cx="4176590" cy="281460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72502" y="3397423"/>
            <a:ext cx="4192111" cy="2883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8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00412" y="698587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1000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Róka tanya a térségre jellemző hagyományokat, természeti értékeket, régészeti kincseket, szokásokat, étel és italkülönlegességeket hivatott megőrizni. 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kiállítás, mely állandó rendszerességgel tekinthető meg a falu történetét, az emberek régi szokásait, életüket mesélik el. A kiállítás segítségével sokkal közelebb hozzák a történelmet a gyermekekhez.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kiállítás mellett fontos alapkövet képez a hely turisztikai kialakítása. A falusi turizmus, az öko turizmus és a </a:t>
            </a:r>
            <a:r>
              <a:rPr lang="hu-HU" dirty="0" err="1" smtClean="0"/>
              <a:t>kultur</a:t>
            </a:r>
            <a:r>
              <a:rPr lang="hu-HU" dirty="0" smtClean="0"/>
              <a:t> </a:t>
            </a:r>
            <a:r>
              <a:rPr lang="hu-HU" dirty="0"/>
              <a:t>turizmus fejlesztése igen fontos, mivel egy természetvédelmi területen helyezkedik el, így igen széleskörű programokat és látnivalókat kínál az ide látogatóknak</a:t>
            </a:r>
            <a:r>
              <a:rPr lang="hu-HU" dirty="0" smtClean="0"/>
              <a:t>.</a:t>
            </a:r>
          </a:p>
          <a:p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természet tanulmányozása mellett az ápolására és a környezetvédelemre is nagy hangsúly van fektetve. Az áramot napkollektorok segítségével termelik, ami tudjuk, hogy megújuló energiaforrás. Mivel a tanyára nem jutott el villanyvezeték, ezért a napkollektorok voltak a legjobb választás. Túl sok elektromosságot nem termel a tanyának, de a legszükségesebb dolgokra (vízmelegítés, kisebb technikai eszközök) pont megfelel.</a:t>
            </a:r>
          </a:p>
        </p:txBody>
      </p:sp>
    </p:spTree>
    <p:extLst>
      <p:ext uri="{BB962C8B-B14F-4D97-AF65-F5344CB8AC3E}">
        <p14:creationId xmlns="" xmlns:p14="http://schemas.microsoft.com/office/powerpoint/2010/main" val="12882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23528" y="628380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err="1" smtClean="0"/>
              <a:t>Furioso</a:t>
            </a:r>
            <a:r>
              <a:rPr lang="hu-HU" sz="2000" b="1" dirty="0" smtClean="0"/>
              <a:t> Élménypark</a:t>
            </a:r>
          </a:p>
          <a:p>
            <a:pPr algn="ctr"/>
            <a:endParaRPr lang="hu-HU" sz="1700" dirty="0"/>
          </a:p>
          <a:p>
            <a:r>
              <a:rPr lang="hu-HU" sz="1700" dirty="0"/>
              <a:t>A </a:t>
            </a:r>
            <a:r>
              <a:rPr lang="hu-HU" sz="1700" dirty="0" err="1"/>
              <a:t>Furioso</a:t>
            </a:r>
            <a:r>
              <a:rPr lang="hu-HU" sz="1700" dirty="0"/>
              <a:t> Élménypark a nemzetközi védelem alatt álló </a:t>
            </a:r>
            <a:r>
              <a:rPr lang="hu-HU" sz="1700" dirty="0" err="1"/>
              <a:t>Ludasi</a:t>
            </a:r>
            <a:r>
              <a:rPr lang="hu-HU" sz="1700" dirty="0"/>
              <a:t>-tó rezervátum közelében helyezkedik el, Ludas településen a </a:t>
            </a:r>
            <a:r>
              <a:rPr lang="hu-HU" sz="1700" dirty="0" err="1"/>
              <a:t>palicsi</a:t>
            </a:r>
            <a:r>
              <a:rPr lang="hu-HU" sz="1700" dirty="0"/>
              <a:t> turisztikai központól alig 5 kilométerre.</a:t>
            </a:r>
            <a:endParaRPr lang="hu-HU" sz="1700" dirty="0" smtClean="0"/>
          </a:p>
          <a:p>
            <a:pPr algn="ctr"/>
            <a:endParaRPr lang="hu-HU" sz="17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944" y="1995118"/>
            <a:ext cx="6912769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églalap 7"/>
          <p:cNvSpPr/>
          <p:nvPr/>
        </p:nvSpPr>
        <p:spPr>
          <a:xfrm>
            <a:off x="3544791" y="6021426"/>
            <a:ext cx="20090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http://www.furioso.rs</a:t>
            </a:r>
          </a:p>
        </p:txBody>
      </p:sp>
    </p:spTree>
    <p:extLst>
      <p:ext uri="{BB962C8B-B14F-4D97-AF65-F5344CB8AC3E}">
        <p14:creationId xmlns="" xmlns:p14="http://schemas.microsoft.com/office/powerpoint/2010/main" val="34879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00411" y="698587"/>
            <a:ext cx="87440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700" dirty="0" smtClean="0"/>
              <a:t>Lovaglási </a:t>
            </a:r>
            <a:r>
              <a:rPr lang="hu-HU" sz="1700" dirty="0"/>
              <a:t>lehetőséget </a:t>
            </a:r>
            <a:r>
              <a:rPr lang="hu-HU" sz="1700" dirty="0" smtClean="0"/>
              <a:t>biztosít </a:t>
            </a:r>
            <a:r>
              <a:rPr lang="hu-HU" sz="1700" dirty="0"/>
              <a:t>gyerekek illetve a tereplovaglási lehetőséget már tapasztalt lovasok részére, valamint igény szerint lovas </a:t>
            </a:r>
            <a:r>
              <a:rPr lang="hu-HU" sz="1700" dirty="0" smtClean="0"/>
              <a:t>sétakocsikázás </a:t>
            </a:r>
            <a:r>
              <a:rPr lang="hu-HU" sz="1700" dirty="0"/>
              <a:t>is </a:t>
            </a:r>
            <a:r>
              <a:rPr lang="hu-HU" sz="1700" dirty="0" smtClean="0"/>
              <a:t>megszervezhető  </a:t>
            </a:r>
            <a:r>
              <a:rPr lang="hu-HU" sz="1700" dirty="0"/>
              <a:t>5 vagy 15 személyes kocsikkal</a:t>
            </a:r>
            <a:r>
              <a:rPr lang="hu-HU" sz="1700" dirty="0" smtClean="0"/>
              <a:t>.</a:t>
            </a:r>
          </a:p>
          <a:p>
            <a:endParaRPr lang="hu-HU" sz="1700" dirty="0" smtClean="0"/>
          </a:p>
          <a:p>
            <a:r>
              <a:rPr lang="hu-HU" sz="1700" dirty="0" smtClean="0"/>
              <a:t>2017-ben </a:t>
            </a:r>
            <a:r>
              <a:rPr lang="hu-HU" sz="1700" dirty="0"/>
              <a:t>nyitotta meg kapuit a </a:t>
            </a:r>
            <a:r>
              <a:rPr lang="hu-HU" sz="1700" dirty="0" smtClean="0"/>
              <a:t>kalandpark, ahol lehetőség van a </a:t>
            </a:r>
            <a:r>
              <a:rPr lang="hu-HU" sz="1700" dirty="0"/>
              <a:t>jurta múzeum </a:t>
            </a:r>
            <a:r>
              <a:rPr lang="hu-HU" sz="1700" dirty="0" smtClean="0"/>
              <a:t>megtekintésére. </a:t>
            </a:r>
            <a:endParaRPr lang="hu-HU" sz="17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521" y="2546986"/>
            <a:ext cx="4313470" cy="359039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1" y="2546985"/>
            <a:ext cx="4544473" cy="35903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97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20561" y="2842325"/>
            <a:ext cx="8744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/>
              <a:t>Köszönöm megtisztelő figyelmüket!</a:t>
            </a:r>
            <a:endParaRPr lang="hu-HU" sz="4400" dirty="0"/>
          </a:p>
        </p:txBody>
      </p:sp>
    </p:spTree>
    <p:extLst>
      <p:ext uri="{BB962C8B-B14F-4D97-AF65-F5344CB8AC3E}">
        <p14:creationId xmlns="" xmlns:p14="http://schemas.microsoft.com/office/powerpoint/2010/main" val="225748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395662" y="620624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fogvatartottak </a:t>
            </a:r>
            <a:r>
              <a:rPr lang="hu-HU" dirty="0" err="1"/>
              <a:t>reintegrációjához</a:t>
            </a:r>
            <a:r>
              <a:rPr lang="hu-HU" dirty="0"/>
              <a:t> a falun történő új </a:t>
            </a:r>
            <a:r>
              <a:rPr lang="hu-HU" dirty="0" smtClean="0"/>
              <a:t>életkezdés, és munkahely kitűnő </a:t>
            </a:r>
            <a:r>
              <a:rPr lang="hu-HU" dirty="0"/>
              <a:t>lehetőség lehet.</a:t>
            </a:r>
          </a:p>
          <a:p>
            <a:endParaRPr lang="hu-HU" dirty="0"/>
          </a:p>
          <a:p>
            <a:r>
              <a:rPr lang="hu-HU" dirty="0"/>
              <a:t>Célunk, hogy a projekt keretében bemutassuk azokat a lehetőségeket amelyek a falusi élet tekintetében újrakezdési potenciált jelentenek a </a:t>
            </a:r>
            <a:r>
              <a:rPr lang="hu-HU" dirty="0" err="1"/>
              <a:t>reintegrálódás</a:t>
            </a:r>
            <a:r>
              <a:rPr lang="hu-HU" dirty="0"/>
              <a:t> </a:t>
            </a:r>
            <a:r>
              <a:rPr lang="hu-HU" dirty="0" smtClean="0"/>
              <a:t>folyamatában, valamint definiáljuk azon folyamat lépéseit, amelyek szükségesek ahhoz, hogy a célcsoport teljesítse a munkához szükséges feltételeket. </a:t>
            </a:r>
            <a:endParaRPr lang="hu-HU" dirty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1700" dirty="0"/>
          </a:p>
          <a:p>
            <a:endParaRPr lang="hu-HU" sz="17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90660"/>
            <a:ext cx="4613038" cy="2952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80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Ostorka Polgárok </a:t>
            </a:r>
            <a:r>
              <a:rPr lang="hu-HU" b="1" dirty="0" smtClean="0"/>
              <a:t>Egyesülete, </a:t>
            </a:r>
            <a:r>
              <a:rPr lang="hu-HU" b="1" dirty="0" err="1" smtClean="0"/>
              <a:t>Palics</a:t>
            </a:r>
            <a:r>
              <a:rPr lang="hu-HU" b="1" dirty="0"/>
              <a:t>, Szerbia </a:t>
            </a:r>
            <a:endParaRPr lang="hu-HU" b="1" dirty="0" smtClean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Alapítás</a:t>
            </a:r>
            <a:r>
              <a:rPr lang="hu-HU" dirty="0"/>
              <a:t>: </a:t>
            </a:r>
            <a:r>
              <a:rPr lang="hu-HU" dirty="0" smtClean="0"/>
              <a:t>2003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Szakmai </a:t>
            </a:r>
            <a:r>
              <a:rPr lang="hu-HU" dirty="0"/>
              <a:t>szervezet, agrármérnök, régész, néprajzkutató, turisztikai szakértő, helytörténet kutató, földrajztudós, biológus, </a:t>
            </a:r>
            <a:r>
              <a:rPr lang="hu-HU" dirty="0" smtClean="0"/>
              <a:t>környezetvédő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Cél</a:t>
            </a:r>
            <a:r>
              <a:rPr lang="hu-HU" dirty="0"/>
              <a:t>: turizmus, ezen belül is a falusi és az ökoturizmus fejlesztése, lovas hagyományápolás, mezőgazdasági hagyományok ápolása, a környezetvédelem fejlesztése az észak-vajdasági </a:t>
            </a:r>
            <a:r>
              <a:rPr lang="hu-HU" dirty="0" smtClean="0"/>
              <a:t>régióban</a:t>
            </a:r>
          </a:p>
          <a:p>
            <a:pPr marL="285750" indent="-285750">
              <a:buFontTx/>
              <a:buChar char="-"/>
            </a:pPr>
            <a:r>
              <a:rPr lang="hu-HU" dirty="0" smtClean="0"/>
              <a:t>Működésének </a:t>
            </a:r>
            <a:r>
              <a:rPr lang="hu-HU" dirty="0"/>
              <a:t>pénzügyi hátterét kizárólag projektekből fedezi </a:t>
            </a:r>
          </a:p>
          <a:p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03345"/>
            <a:ext cx="3816424" cy="28623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79512" y="126876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Mi az ökoturizmus</a:t>
            </a:r>
            <a:r>
              <a:rPr lang="hu-HU" b="1" dirty="0" smtClean="0"/>
              <a:t>?</a:t>
            </a:r>
          </a:p>
          <a:p>
            <a:endParaRPr lang="hu-HU" dirty="0"/>
          </a:p>
          <a:p>
            <a:r>
              <a:rPr lang="hu-HU" dirty="0"/>
              <a:t>Az ökoturizmus magában foglalja az egyéni vagy kisebb csoportos, legfeljebb 25 fős kirándulásokat a </a:t>
            </a:r>
            <a:r>
              <a:rPr lang="hu-HU" dirty="0" smtClean="0"/>
              <a:t>természetben, </a:t>
            </a:r>
            <a:r>
              <a:rPr lang="hu-HU" dirty="0"/>
              <a:t>a védett természeti </a:t>
            </a:r>
            <a:r>
              <a:rPr lang="hu-HU" dirty="0" smtClean="0"/>
              <a:t>értékeken, </a:t>
            </a:r>
            <a:r>
              <a:rPr lang="hu-HU" dirty="0"/>
              <a:t>a vidéki vagy városi természeti </a:t>
            </a:r>
            <a:r>
              <a:rPr lang="hu-HU" dirty="0" smtClean="0"/>
              <a:t>területeken, </a:t>
            </a:r>
            <a:r>
              <a:rPr lang="hu-HU" dirty="0"/>
              <a:t>a táj, a </a:t>
            </a:r>
            <a:r>
              <a:rPr lang="hu-HU" dirty="0" err="1"/>
              <a:t>biodiverzitás</a:t>
            </a:r>
            <a:r>
              <a:rPr lang="hu-HU" dirty="0"/>
              <a:t>, a </a:t>
            </a:r>
            <a:r>
              <a:rPr lang="hu-HU" dirty="0" err="1"/>
              <a:t>mikrodesztináció</a:t>
            </a:r>
            <a:r>
              <a:rPr lang="hu-HU" dirty="0"/>
              <a:t> kultúrájának és szokásainak megismerésére, </a:t>
            </a:r>
            <a:r>
              <a:rPr lang="hu-HU" dirty="0" smtClean="0"/>
              <a:t>kikapcsolódás, kirándulások, </a:t>
            </a:r>
            <a:r>
              <a:rPr lang="hu-HU" dirty="0"/>
              <a:t>egészséges </a:t>
            </a:r>
            <a:r>
              <a:rPr lang="hu-HU" dirty="0" smtClean="0"/>
              <a:t>időtöltés céljából.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ökoturizmus komplex fogalom, a vendégforgalom és a környezet kapcsolatára vonatkozó, és a fenntartható turizmust magába foglaló kikapcsolódási forma. 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861048"/>
            <a:ext cx="5391615" cy="2259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24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b="1" dirty="0"/>
          </a:p>
          <a:p>
            <a:r>
              <a:rPr lang="hu-HU" b="1" dirty="0" smtClean="0"/>
              <a:t>Az ökoturizmus definíciói különböző megközelítésekkel: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Természetvédelmi </a:t>
            </a:r>
            <a:r>
              <a:rPr lang="hu-HU" dirty="0"/>
              <a:t>Világszövetség (IUCN) </a:t>
            </a:r>
            <a:r>
              <a:rPr lang="hu-HU" dirty="0" smtClean="0"/>
              <a:t>definíciója: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„</a:t>
            </a:r>
            <a:r>
              <a:rPr lang="hu-HU" dirty="0"/>
              <a:t>Az ökológiai turizmus, vagy </a:t>
            </a:r>
            <a:r>
              <a:rPr lang="hu-HU" dirty="0" smtClean="0"/>
              <a:t>ökoturizmus </a:t>
            </a:r>
            <a:r>
              <a:rPr lang="hu-HU" dirty="0"/>
              <a:t>a környezetért felelősséget vállaló utazás és látogatás a viszonylag zavartalan természeti területeken, azok természeti, valamint jelen és múltbeli kulturális értékeinek élvezete és értékelése céljából, úgy, hogy kíméli azokat a látogatás hatásainak mérséklésével, valamint a helyi népesség társadalmi, gazdasági előnyökhöz való juttatásával</a:t>
            </a:r>
            <a:r>
              <a:rPr lang="hu-HU" dirty="0" smtClean="0"/>
              <a:t>.”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hu-HU" dirty="0" smtClean="0"/>
              <a:t>Nemzetközi </a:t>
            </a:r>
            <a:r>
              <a:rPr lang="hu-HU" dirty="0" err="1" smtClean="0"/>
              <a:t>Ökoturisztikai</a:t>
            </a:r>
            <a:r>
              <a:rPr lang="hu-HU" dirty="0" smtClean="0"/>
              <a:t> Társaság definíciója: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r>
              <a:rPr lang="hu-HU" dirty="0"/>
              <a:t>„Az </a:t>
            </a:r>
            <a:r>
              <a:rPr lang="hu-HU" dirty="0" smtClean="0"/>
              <a:t>ökoturizmust </a:t>
            </a:r>
            <a:r>
              <a:rPr lang="hu-HU" dirty="0"/>
              <a:t>úgy definiálják, </a:t>
            </a:r>
            <a:r>
              <a:rPr lang="hu-HU" dirty="0" smtClean="0"/>
              <a:t>mint felelősségteljes utazás a természetbe, megóvva </a:t>
            </a:r>
            <a:r>
              <a:rPr lang="hu-HU" dirty="0"/>
              <a:t>a környezetet, </a:t>
            </a:r>
            <a:r>
              <a:rPr lang="hu-HU" dirty="0" smtClean="0"/>
              <a:t>fenntartva </a:t>
            </a:r>
            <a:r>
              <a:rPr lang="hu-HU" dirty="0"/>
              <a:t>a helyi emberek jólétét, </a:t>
            </a:r>
            <a:r>
              <a:rPr lang="hu-HU" dirty="0" smtClean="0"/>
              <a:t>és ami </a:t>
            </a:r>
            <a:r>
              <a:rPr lang="hu-HU" dirty="0"/>
              <a:t>magában foglalják </a:t>
            </a:r>
            <a:r>
              <a:rPr lang="hu-HU" dirty="0" smtClean="0"/>
              <a:t>annak bemutatását </a:t>
            </a:r>
            <a:r>
              <a:rPr lang="hu-HU" dirty="0"/>
              <a:t>és az </a:t>
            </a:r>
            <a:r>
              <a:rPr lang="hu-HU" dirty="0" smtClean="0"/>
              <a:t>oktatást. </a:t>
            </a:r>
            <a:r>
              <a:rPr lang="hu-HU" dirty="0"/>
              <a:t>Az oktatás </a:t>
            </a:r>
            <a:r>
              <a:rPr lang="hu-HU" dirty="0" smtClean="0"/>
              <a:t>kiterjed </a:t>
            </a:r>
            <a:r>
              <a:rPr lang="hu-HU" dirty="0"/>
              <a:t>mind a </a:t>
            </a:r>
            <a:r>
              <a:rPr lang="hu-HU" dirty="0" smtClean="0"/>
              <a:t>vendégfogadó személyzet, </a:t>
            </a:r>
            <a:r>
              <a:rPr lang="hu-HU" dirty="0"/>
              <a:t>mind a </a:t>
            </a:r>
            <a:r>
              <a:rPr lang="hu-HU" dirty="0" smtClean="0"/>
              <a:t>vendégek csoportjára</a:t>
            </a:r>
            <a:r>
              <a:rPr lang="hu-HU" dirty="0"/>
              <a:t> </a:t>
            </a:r>
            <a:r>
              <a:rPr lang="hu-HU" dirty="0" smtClean="0"/>
              <a:t>”.</a:t>
            </a:r>
            <a:endParaRPr lang="hu-HU" dirty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37347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Az ökoturizmushoz szorosan kapcsolódik a fenntartható turizmus: </a:t>
            </a:r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A </a:t>
            </a:r>
            <a:r>
              <a:rPr lang="hu-HU" dirty="0"/>
              <a:t>fenntartható turizmus egy olyan gazdasági ág, amely minimális hatással van a környezetre és a helyi kultúrára, miközben elősegíti a jövedelemtermelést, az új munkahelyek teremtését és a helyi ökoszisztémák védelmét. </a:t>
            </a:r>
            <a:endParaRPr lang="hu-HU" dirty="0" smtClean="0"/>
          </a:p>
          <a:p>
            <a:pPr marL="285750" indent="-285750">
              <a:buFontTx/>
              <a:buChar char="-"/>
            </a:pPr>
            <a:r>
              <a:rPr lang="hu-HU" dirty="0" smtClean="0"/>
              <a:t>Felelősségteljes </a:t>
            </a:r>
            <a:r>
              <a:rPr lang="hu-HU" dirty="0"/>
              <a:t>turizmusról van szó, amely közvetlen kapcsolatban és pozitív hatással van a természeti és kulturális örökségre. Ezáltal lehetővé teszi a természetes módon felhasznált erőforrások megújulását.</a:t>
            </a:r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35632"/>
            <a:ext cx="4032448" cy="2673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78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r>
              <a:rPr lang="hu-HU" dirty="0"/>
              <a:t> </a:t>
            </a:r>
            <a:r>
              <a:rPr lang="hu-HU" b="1" dirty="0" smtClean="0"/>
              <a:t>Az </a:t>
            </a:r>
            <a:r>
              <a:rPr lang="hu-HU" b="1" dirty="0"/>
              <a:t>ökoturizmus rendszere </a:t>
            </a:r>
          </a:p>
          <a:p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Európai Unió tagországaiban az ökoturizmus évek óta nagyon stabilan fejlődik. A turizmus ezen aspektusában folyamatosan fejlődik az az infrastruktúra, (épületek, utak, információs jelrendszerek a védett természeti területeken és natúrparkokon belül is), mindezen túl pedig kiépült a látogatók számára nyújtott szolgáltatások igen széles skálája.</a:t>
            </a:r>
          </a:p>
          <a:p>
            <a:r>
              <a:rPr lang="hu-HU" dirty="0"/>
              <a:t>A 2021-ben elfogadott Európai Uniós stratégia definiálja az ökoturizmust és kijelöli az új tendenciákat, amelyekben az </a:t>
            </a:r>
            <a:r>
              <a:rPr lang="hu-HU" dirty="0" smtClean="0"/>
              <a:t>ökoturizmus, </a:t>
            </a:r>
            <a:r>
              <a:rPr lang="hu-HU" dirty="0"/>
              <a:t>már mint egy külön ágazat </a:t>
            </a:r>
            <a:r>
              <a:rPr lang="hu-HU" dirty="0" smtClean="0"/>
              <a:t>került kiemelésre.</a:t>
            </a:r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1" y="3859835"/>
            <a:ext cx="4219240" cy="2807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4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95536" y="908720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b="1" dirty="0"/>
              <a:t>Az ökoturizmus keretében keresletet támasztó turisták csoportjai: </a:t>
            </a:r>
            <a:endParaRPr lang="hu-HU" b="1" dirty="0" smtClean="0"/>
          </a:p>
          <a:p>
            <a:endParaRPr lang="hu-HU" dirty="0"/>
          </a:p>
          <a:p>
            <a:pPr marL="285750" indent="-285750">
              <a:buFontTx/>
              <a:buChar char="-"/>
            </a:pPr>
            <a:r>
              <a:rPr lang="hu-HU" i="1" dirty="0" smtClean="0"/>
              <a:t>alkalmi </a:t>
            </a:r>
            <a:r>
              <a:rPr lang="hu-HU" dirty="0" err="1"/>
              <a:t>ökoturisták</a:t>
            </a:r>
            <a:r>
              <a:rPr lang="hu-HU" dirty="0"/>
              <a:t> - útjuk során általában meglátogatják a természeti látványosságokat, és úgy viselkednek, mint ahogy az ökoturizmus elvárja tőlük. Élményorientáltság </a:t>
            </a:r>
            <a:r>
              <a:rPr lang="hu-HU" dirty="0" err="1"/>
              <a:t>jellemzi</a:t>
            </a:r>
            <a:r>
              <a:rPr lang="hu-HU" dirty="0"/>
              <a:t> őket</a:t>
            </a:r>
            <a:r>
              <a:rPr lang="hu-HU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r>
              <a:rPr lang="hu-HU" i="1" dirty="0" smtClean="0"/>
              <a:t>aktív </a:t>
            </a:r>
            <a:r>
              <a:rPr lang="hu-HU" dirty="0" err="1"/>
              <a:t>ökoturisták</a:t>
            </a:r>
            <a:r>
              <a:rPr lang="hu-HU" dirty="0"/>
              <a:t> - céljuk a természetben való sportolás, aktív tevékenységek űzése, mely során a környezetről is tanulnak. Környezettudatos, felelősségteljes utazók, akik autentikus értékeket és élményeket keresnek</a:t>
            </a:r>
            <a:r>
              <a:rPr lang="hu-HU" dirty="0" smtClean="0"/>
              <a:t>.</a:t>
            </a:r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r>
              <a:rPr lang="hu-HU" i="1" dirty="0" smtClean="0"/>
              <a:t>elkötelezett </a:t>
            </a:r>
            <a:r>
              <a:rPr lang="hu-HU" i="1" dirty="0" err="1"/>
              <a:t>ökoturisták</a:t>
            </a:r>
            <a:r>
              <a:rPr lang="hu-HU" dirty="0"/>
              <a:t> - utazásuk során aktívan hozzá szeretnének járulni a természeti és kulturális értékek megőrzéséhez. A fő céljuk az adott természeti érték </a:t>
            </a:r>
            <a:r>
              <a:rPr lang="hu-HU" dirty="0" smtClean="0"/>
              <a:t>meglátogatása, a </a:t>
            </a:r>
            <a:r>
              <a:rPr lang="hu-HU" dirty="0"/>
              <a:t>hely sajátosságainak megismerése. Számukra fontos a negatív környezeti hatások minimalizálása. 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pPr marL="285750" indent="-285750">
              <a:buFontTx/>
              <a:buChar char="-"/>
            </a:pPr>
            <a:endParaRPr lang="hu-HU" dirty="0" smtClean="0"/>
          </a:p>
          <a:p>
            <a:endParaRPr lang="hu-HU" dirty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2316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1970</TotalTime>
  <Words>1781</Words>
  <Application>Microsoft Office PowerPoint</Application>
  <PresentationFormat>Diavetítés a képernyőre (4:3 oldalarány)</PresentationFormat>
  <Paragraphs>204</Paragraphs>
  <Slides>25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Andras</dc:creator>
  <cp:lastModifiedBy>Mercedes</cp:lastModifiedBy>
  <cp:revision>59</cp:revision>
  <dcterms:created xsi:type="dcterms:W3CDTF">2020-12-18T07:21:37Z</dcterms:created>
  <dcterms:modified xsi:type="dcterms:W3CDTF">2023-01-19T12:27:24Z</dcterms:modified>
</cp:coreProperties>
</file>