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7"/>
  </p:notesMasterIdLst>
  <p:sldIdLst>
    <p:sldId id="256" r:id="rId2"/>
    <p:sldId id="258" r:id="rId3"/>
    <p:sldId id="257" r:id="rId4"/>
    <p:sldId id="265" r:id="rId5"/>
    <p:sldId id="266" r:id="rId6"/>
    <p:sldId id="267" r:id="rId7"/>
    <p:sldId id="259" r:id="rId8"/>
    <p:sldId id="260" r:id="rId9"/>
    <p:sldId id="261" r:id="rId10"/>
    <p:sldId id="262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81" r:id="rId21"/>
    <p:sldId id="282" r:id="rId22"/>
    <p:sldId id="276" r:id="rId23"/>
    <p:sldId id="279" r:id="rId24"/>
    <p:sldId id="278" r:id="rId25"/>
    <p:sldId id="280" r:id="rId2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13"/>
    <p:restoredTop sz="94640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BB002-5BB7-4740-844E-DE7C281FD65D}" type="datetimeFigureOut">
              <a:rPr lang="hu-HU" smtClean="0"/>
              <a:t>2022. 12. 07.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BAA02-932F-F743-AD2F-F7DDB82A5CC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7665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81099"/>
            <a:ext cx="6864724" cy="358139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6864724" cy="86837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854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C0AF-44D0-4830-AF13-49B8522B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B4D8C-6045-47B3-9A0C-F2215A904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9A9F1-F398-416A-A8C0-0A36D838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7F801-C9FB-4A34-8386-BA9FBACC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05176-F6E9-4997-8355-74F2A456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95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BC807-13E1-4F3F-83FA-FD9BD24F3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86520" y="647699"/>
            <a:ext cx="229108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E2EAA-155E-482E-A2B8-547653B25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2371" y="647699"/>
            <a:ext cx="8120789" cy="52959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A4BDC-BDD0-417D-AF7C-516EE556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63EC-23F9-4202-80F3-F8E55088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8402D-7367-485B-AEA6-5AB2B820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200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1435101"/>
            <a:ext cx="6815667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2022. 12. 07.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597319" y="44624"/>
            <a:ext cx="5882724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238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99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96BE-9AF9-4E97-9204-5B672D79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62200"/>
            <a:ext cx="7696200" cy="24003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DF98A-E8AE-4443-9A8C-CB35DEB2C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5067300"/>
            <a:ext cx="7696200" cy="8763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114B-35CB-40C5-BCC8-C5039524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AA324-982E-42C4-8002-5F236877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1596-9353-4C1A-972E-6522F2B4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65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0BC9-7469-437A-B92B-0A2627E4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D887-595C-4649-AF8E-E78307000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4991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FE29C-ED37-4DD9-949F-002434261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029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6AA34-8CC0-4E5B-8396-0AC75633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F7398-73FE-4D27-AFF9-91BEBFED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00880-10EE-4115-8BBB-13DDF270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6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3C9B-D20D-43FA-BA18-D50F86A9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699"/>
            <a:ext cx="10625229" cy="11506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2F00A-F4EE-40FC-9325-373840422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863" y="1879599"/>
            <a:ext cx="5157787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5DD90-A306-4A8B-A54C-8033B7F7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863" y="2560955"/>
            <a:ext cx="5157787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0E0AA-F8F8-4862-B27B-50FAF2F34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2" y="1879599"/>
            <a:ext cx="5183188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EBDD6-EDA1-4CE7-9DDC-9D977E12D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560955"/>
            <a:ext cx="5183188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44487-D350-4434-A5C7-A96942FF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9DC43-E591-42BF-82EE-E4887E4B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CD421-2D00-41DD-A393-4739E38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838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9A8B-0FAF-431C-9657-9003FA03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BA2A1-331D-40F8-867B-CE150113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95C1-5121-47B6-AC6D-F60C0FF6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BE022-9B54-431C-80D5-5D8F2AFC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68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5B6E5-6347-41F6-85FC-3BF3652D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A93F6-45F8-4453-B5DC-B2F3D5D0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364E1-213B-4AF0-80D7-8101EFD5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19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0B5D-E76D-4797-AD77-15625D67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4D8D-C9CF-43B2-905D-2368B17A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188" y="914400"/>
            <a:ext cx="5737412" cy="5029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4BF0C-D14C-46D7-ACDD-1885DDD88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79"/>
            <a:ext cx="4119654" cy="32461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D7D8D-72E7-4ABD-BB87-80BB4900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9C1CE-C8CE-4364-A021-ADC2D647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6FA33-09EF-495A-853E-63750CA3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15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023E-952E-40DF-A101-74D22789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E98DD-BF5D-4CCA-8C66-F2A6CE11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5791200" cy="5029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C22A6-F2C2-4A88-BEE5-2D6CEB52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80"/>
            <a:ext cx="4119654" cy="31715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1F755-C7AF-4C50-8CA8-828612A7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E175-E818-477C-A3F6-7DD65C12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0B8E3-DB91-440B-818F-71E4248B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05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EB7D6-B8CB-49E3-874F-2255BEE8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EEAC5-A8AB-4FE8-A270-D70F7DED4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6506C-52BF-4C05-AD31-7C08B801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371" y="6332538"/>
            <a:ext cx="3006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D341B595-366B-43E2-A22E-EA6A78C03F06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630-6C67-4A40-A499-CB025B243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4169" y="6332538"/>
            <a:ext cx="3505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E14B-0EE8-4015-809C-DD36B5459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747" y="6332538"/>
            <a:ext cx="539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4BA915EE-10CB-4CF1-8569-6154455DA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7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  <p:sldLayoutId id="2147483674" r:id="rId12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 cap="all" spc="300" baseline="0">
          <a:solidFill>
            <a:srgbClr val="FFFFFF"/>
          </a:solidFill>
          <a:highlight>
            <a:srgbClr val="0000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iperiontech.blog.hu/tags/online_ADR_oktat%C3%A1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Lupe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3E6BD1-8314-CAC3-C3B5-52B9E6335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327354"/>
            <a:ext cx="10669484" cy="3435145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Egy projekt tapasztalatai: Szemléletformálási programok </a:t>
            </a:r>
            <a:r>
              <a:rPr lang="hu-HU" dirty="0" err="1"/>
              <a:t>bv</a:t>
            </a:r>
            <a:r>
              <a:rPr lang="hu-HU" dirty="0"/>
              <a:t> szerveknél </a:t>
            </a:r>
            <a:br>
              <a:rPr lang="hu-HU" dirty="0"/>
            </a:b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662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71990" y="44624"/>
            <a:ext cx="8238811" cy="936104"/>
          </a:xfr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A projekt szakmai tartalma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14425" y="1600200"/>
            <a:ext cx="9345277" cy="3657600"/>
          </a:xfr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just"/>
            <a:r>
              <a:rPr lang="hu-HU" sz="2400"/>
              <a:t>3x1 napos képzés 11 </a:t>
            </a:r>
            <a:r>
              <a:rPr lang="hu-HU" sz="2400" err="1"/>
              <a:t>leader</a:t>
            </a:r>
            <a:r>
              <a:rPr lang="hu-HU" sz="2400"/>
              <a:t> számára fenntarthatóság és energiatudatosság témakörben</a:t>
            </a:r>
          </a:p>
          <a:p>
            <a:pPr algn="just"/>
            <a:r>
              <a:rPr lang="hu-HU" sz="2400"/>
              <a:t>Szemléletváltó, érzékenytő szakkörök 50 munkatárs részére</a:t>
            </a:r>
          </a:p>
          <a:p>
            <a:pPr algn="just"/>
            <a:r>
              <a:rPr lang="hu-HU" sz="2400"/>
              <a:t>Energiatudatosságot erősítő szakkörök, pályázatok 500 fogvatartott számára (poszter, szemétszobor, makett  készítés,  a bemutatóhelyre)</a:t>
            </a:r>
          </a:p>
          <a:p>
            <a:pPr algn="just"/>
            <a:r>
              <a:rPr lang="hu-HU" sz="2400"/>
              <a:t>Bemutatóhely kialakítása</a:t>
            </a:r>
          </a:p>
        </p:txBody>
      </p:sp>
      <p:pic>
        <p:nvPicPr>
          <p:cNvPr id="6" name="Tartalom helye 5" descr="feedback-2990424_1280.jpg"/>
          <p:cNvPicPr>
            <a:picLocks noChangeAspect="1"/>
          </p:cNvPicPr>
          <p:nvPr/>
        </p:nvPicPr>
        <p:blipFill>
          <a:blip r:embed="rId2"/>
          <a:srcRect t="9877" b="4939"/>
          <a:stretch>
            <a:fillRect/>
          </a:stretch>
        </p:blipFill>
        <p:spPr>
          <a:xfrm>
            <a:off x="7727504" y="4442134"/>
            <a:ext cx="4464496" cy="2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33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0072F0-3503-CA06-8AB1-2A777B7F5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Leaderek képzés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0D3A756-C04C-A19D-5867-780E5263C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</a:rPr>
              <a:t>F</a:t>
            </a:r>
            <a:r>
              <a:rPr lang="hu-HU" sz="2400" dirty="0">
                <a:effectLst/>
                <a:latin typeface="Arial" panose="020B0604020202020204" pitchFamily="34" charset="0"/>
              </a:rPr>
              <a:t>enntarthatósággal és energiatudatossággal kapcsolatos </a:t>
            </a:r>
            <a:r>
              <a:rPr lang="hu-HU" sz="2400" dirty="0">
                <a:effectLst/>
                <a:latin typeface="Arial,Bold"/>
              </a:rPr>
              <a:t>tudásanyag </a:t>
            </a:r>
            <a:r>
              <a:rPr lang="hu-HU" sz="2400" dirty="0">
                <a:latin typeface="Arial" panose="020B0604020202020204" pitchFamily="34" charset="0"/>
              </a:rPr>
              <a:t>á</a:t>
            </a:r>
            <a:r>
              <a:rPr lang="hu-HU" sz="2400" dirty="0">
                <a:effectLst/>
                <a:latin typeface="Arial" panose="020B0604020202020204" pitchFamily="34" charset="0"/>
              </a:rPr>
              <a:t>tadása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</a:rPr>
              <a:t>M</a:t>
            </a:r>
            <a:r>
              <a:rPr lang="hu-HU" sz="2400" dirty="0">
                <a:latin typeface="Arial,Bold"/>
              </a:rPr>
              <a:t>ó</a:t>
            </a:r>
            <a:r>
              <a:rPr lang="hu-HU" sz="2400" dirty="0">
                <a:effectLst/>
                <a:latin typeface="Arial,Bold"/>
              </a:rPr>
              <a:t>dszertani felkészítés 	</a:t>
            </a:r>
          </a:p>
          <a:p>
            <a:pPr lvl="1"/>
            <a:r>
              <a:rPr lang="hu-HU" sz="2200" dirty="0">
                <a:effectLst/>
                <a:latin typeface="Arial" panose="020B0604020202020204" pitchFamily="34" charset="0"/>
              </a:rPr>
              <a:t>a szakkörök </a:t>
            </a:r>
            <a:r>
              <a:rPr lang="hu-HU" sz="2200" dirty="0">
                <a:effectLst/>
                <a:latin typeface="Arial,Bold"/>
              </a:rPr>
              <a:t>megszervezéséhez és megtartásához</a:t>
            </a:r>
            <a:r>
              <a:rPr lang="hu-HU" sz="2200" dirty="0">
                <a:effectLst/>
                <a:latin typeface="Arial" panose="020B0604020202020204" pitchFamily="34" charset="0"/>
              </a:rPr>
              <a:t>, </a:t>
            </a:r>
          </a:p>
          <a:p>
            <a:pPr lvl="1"/>
            <a:r>
              <a:rPr lang="hu-HU" sz="2200" dirty="0">
                <a:effectLst/>
                <a:latin typeface="Arial" panose="020B0604020202020204" pitchFamily="34" charset="0"/>
              </a:rPr>
              <a:t>a fogvatartottak és a munkatársak </a:t>
            </a:r>
            <a:r>
              <a:rPr lang="hu-HU" sz="2200" dirty="0">
                <a:effectLst/>
                <a:latin typeface="Arial,Bold"/>
              </a:rPr>
              <a:t>szemléletformáláshoz</a:t>
            </a:r>
            <a:r>
              <a:rPr lang="hu-HU" sz="2200" dirty="0">
                <a:effectLst/>
                <a:latin typeface="Arial" panose="020B0604020202020204" pitchFamily="34" charset="0"/>
              </a:rPr>
              <a:t>. 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5350E83-1296-7D60-030C-4207376311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301" y="458528"/>
            <a:ext cx="11858624" cy="599390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3BBA9A6-B6E2-356B-4D8B-A8FD1C05949A}"/>
              </a:ext>
            </a:extLst>
          </p:cNvPr>
          <p:cNvSpPr txBox="1"/>
          <p:nvPr/>
        </p:nvSpPr>
        <p:spPr>
          <a:xfrm>
            <a:off x="3181350" y="4902200"/>
            <a:ext cx="5829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/>
              <a:t>Cím: </a:t>
            </a:r>
            <a:r>
              <a:rPr lang="hu-HU" sz="900">
                <a:hlinkClick r:id="rId3" tooltip="https://hiperiontech.blog.hu/tags/online_ADR_oktat%C3%A1s"/>
              </a:rPr>
              <a:t>Fénykép</a:t>
            </a:r>
            <a:r>
              <a:rPr lang="hu-HU" sz="900"/>
              <a:t>, készítette: Ismeretlen a készítő, licenc: </a:t>
            </a:r>
            <a:r>
              <a:rPr lang="hu-HU" sz="900">
                <a:hlinkClick r:id="rId4" tooltip="https://creativecommons.org/licenses/by/3.0/"/>
              </a:rPr>
              <a:t>CC BY</a:t>
            </a:r>
            <a:endParaRPr lang="hu-HU" sz="900"/>
          </a:p>
        </p:txBody>
      </p:sp>
    </p:spTree>
    <p:extLst>
      <p:ext uri="{BB962C8B-B14F-4D97-AF65-F5344CB8AC3E}">
        <p14:creationId xmlns:p14="http://schemas.microsoft.com/office/powerpoint/2010/main" val="2232417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F4CF33A3-8AE7-92FC-4E5C-3DB7898F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1" y="0"/>
            <a:ext cx="9015412" cy="69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28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349919-F174-5B21-ACBB-6D2783ACA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Szakkörök kimenetele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7A14C1D-A7F9-BAD6-1DDF-B4AC9D15F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>
                <a:effectLst/>
              </a:rPr>
              <a:t>Tudásközvetítés - </a:t>
            </a:r>
            <a:r>
              <a:rPr lang="hu-HU" sz="2400" dirty="0"/>
              <a:t>e</a:t>
            </a:r>
            <a:r>
              <a:rPr lang="hu-HU" sz="2400" dirty="0">
                <a:effectLst/>
              </a:rPr>
              <a:t>gyszerű „</a:t>
            </a:r>
            <a:r>
              <a:rPr lang="hu-HU" sz="2400" dirty="0" err="1">
                <a:effectLst/>
              </a:rPr>
              <a:t>beszélgetős</a:t>
            </a:r>
            <a:r>
              <a:rPr lang="hu-HU" sz="2400" dirty="0">
                <a:effectLst/>
              </a:rPr>
              <a:t>” szakkör, végén aktív elérést biztosító értékelés (pl.: kilépő cetli, totó, kérdőív, rajz)</a:t>
            </a:r>
            <a:endParaRPr lang="hu-HU" sz="2400" dirty="0"/>
          </a:p>
          <a:p>
            <a:r>
              <a:rPr lang="hu-HU" sz="2400" dirty="0"/>
              <a:t>Körlethez történő̋ hozzájárulás - egész körlethez kapcsolódó́ fenntarthatóságot  elősegítő elemek készítése.</a:t>
            </a:r>
          </a:p>
          <a:p>
            <a:r>
              <a:rPr lang="hu-HU" sz="2400" dirty="0">
                <a:effectLst/>
              </a:rPr>
              <a:t>Bemutatóhelyhez történő̋ hozzájárulás</a:t>
            </a:r>
            <a:r>
              <a:rPr lang="hu-HU" sz="2400" dirty="0"/>
              <a:t> - </a:t>
            </a:r>
            <a:r>
              <a:rPr lang="hu-HU" sz="2400" dirty="0">
                <a:effectLst/>
              </a:rPr>
              <a:t>demonstrációs eszközök, poszterek elkészítése fogvatartotti szakkörökön.</a:t>
            </a:r>
            <a:endParaRPr lang="hu-HU" sz="2400" dirty="0"/>
          </a:p>
          <a:p>
            <a:r>
              <a:rPr lang="hu-HU" sz="2400" dirty="0">
                <a:effectLst/>
              </a:rPr>
              <a:t>Ki mit tud</a:t>
            </a:r>
            <a:r>
              <a:rPr lang="hu-HU" sz="2400" dirty="0"/>
              <a:t>?</a:t>
            </a:r>
            <a:r>
              <a:rPr lang="hu-HU" sz="2400" dirty="0">
                <a:effectLst/>
              </a:rPr>
              <a:t>-</a:t>
            </a:r>
            <a:r>
              <a:rPr lang="hu-HU" sz="2400" dirty="0" err="1">
                <a:effectLst/>
              </a:rPr>
              <a:t>ra</a:t>
            </a:r>
            <a:r>
              <a:rPr lang="hu-HU" sz="2400" dirty="0">
                <a:effectLst/>
              </a:rPr>
              <a:t> </a:t>
            </a:r>
            <a:r>
              <a:rPr lang="hu-HU" sz="2400" dirty="0" err="1">
                <a:effectLst/>
              </a:rPr>
              <a:t>valo</a:t>
            </a:r>
            <a:r>
              <a:rPr lang="hu-HU" sz="2400" dirty="0">
                <a:effectLst/>
              </a:rPr>
              <a:t>́ felkészülés (szobor, installáció́, rap, dráma, vers, stb.) </a:t>
            </a:r>
            <a:endParaRPr lang="hu-HU" sz="2800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85834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C5D16D-9592-96C2-3CFA-9EF82F9A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914400"/>
            <a:ext cx="5181601" cy="1451035"/>
          </a:xfrm>
        </p:spPr>
        <p:txBody>
          <a:bodyPr anchor="b">
            <a:norm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Tudásközvetítés</a:t>
            </a:r>
          </a:p>
        </p:txBody>
      </p:sp>
      <p:pic>
        <p:nvPicPr>
          <p:cNvPr id="7" name="Kép 6" descr="A képen tükör, beltéri, tükröződés látható&#10;&#10;Automatikusan generált leírás">
            <a:extLst>
              <a:ext uri="{FF2B5EF4-FFF2-40B4-BE49-F238E27FC236}">
                <a16:creationId xmlns:a16="http://schemas.microsoft.com/office/drawing/2014/main" id="{CC19241C-7D1E-0703-56C0-7E0CC5BF7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7700" y="2106785"/>
            <a:ext cx="4759978" cy="2644429"/>
          </a:xfrm>
          <a:prstGeom prst="rect">
            <a:avLst/>
          </a:prstGeom>
          <a:noFill/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A449F6-2684-701B-F22A-B6771D270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861187"/>
            <a:ext cx="5181601" cy="3601606"/>
          </a:xfrm>
        </p:spPr>
        <p:txBody>
          <a:bodyPr>
            <a:normAutofit fontScale="92500"/>
          </a:bodyPr>
          <a:lstStyle/>
          <a:p>
            <a:r>
              <a:rPr lang="hu-HU" sz="2400" dirty="0"/>
              <a:t>Mit tudok az energiatakarékosságról?  (</a:t>
            </a:r>
            <a:r>
              <a:rPr lang="hu-HU" sz="2400" dirty="0" err="1"/>
              <a:t>N</a:t>
            </a:r>
            <a:r>
              <a:rPr lang="hu-HU" sz="2400" dirty="0"/>
              <a:t>=114 fő) – 38% - hibátlanul töltötte ki, 10 kérdés, vízfogyasztás, fűtés, hőszigetelés, villanyáram. </a:t>
            </a:r>
          </a:p>
          <a:p>
            <a:r>
              <a:rPr lang="hu-HU" sz="2400" dirty="0"/>
              <a:t>Fűtés okosan! (</a:t>
            </a:r>
            <a:r>
              <a:rPr lang="hu-HU" sz="2400" dirty="0" err="1"/>
              <a:t>N</a:t>
            </a:r>
            <a:r>
              <a:rPr lang="hu-HU" sz="2400" dirty="0"/>
              <a:t>=108) – 3 fő hibátlan, legkevésbé hulladékkezelés témakörben tájékozottak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9685E2DE-C367-4196-9494-7803215E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2371" y="6332538"/>
            <a:ext cx="300649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15D50BD-7FAD-4208-A604-F83E692E6FF8}" type="datetime1">
              <a:rPr lang="en-US" smtClean="0"/>
              <a:pPr>
                <a:spcAft>
                  <a:spcPts val="600"/>
                </a:spcAft>
              </a:pPr>
              <a:t>12/7/22</a:t>
            </a:fld>
            <a:endParaRPr lang="en-US" dirty="0"/>
          </a:p>
        </p:txBody>
      </p:sp>
      <p:sp>
        <p:nvSpPr>
          <p:cNvPr id="21" name="Slide Number Placeholder 8">
            <a:extLst>
              <a:ext uri="{FF2B5EF4-FFF2-40B4-BE49-F238E27FC236}">
                <a16:creationId xmlns:a16="http://schemas.microsoft.com/office/drawing/2014/main" id="{9137F78D-732D-4CB5-869F-966A92C9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45C5C030-0550-4584-9C82-E35DF7DBC581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B45DE24-D319-C3DB-A92D-73A435797928}"/>
              </a:ext>
            </a:extLst>
          </p:cNvPr>
          <p:cNvSpPr txBox="1"/>
          <p:nvPr/>
        </p:nvSpPr>
        <p:spPr>
          <a:xfrm>
            <a:off x="9513062" y="6870700"/>
            <a:ext cx="267893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u-HU" sz="700">
                <a:solidFill>
                  <a:srgbClr val="FFFFFF"/>
                </a:solidFill>
              </a:rPr>
              <a:t>Cím: </a:t>
            </a:r>
            <a:r>
              <a:rPr lang="hu-HU" sz="700">
                <a:solidFill>
                  <a:srgbClr val="FFFFFF"/>
                </a:solidFill>
                <a:hlinkClick r:id="rId3" tooltip="https://hu.wikipedia.org/wiki/Lup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Fénykép</a:t>
            </a:r>
            <a:r>
              <a:rPr lang="hu-HU" sz="700">
                <a:solidFill>
                  <a:srgbClr val="FFFFFF"/>
                </a:solidFill>
              </a:rPr>
              <a:t>, készítette: Ismeretlen a készítő, licenc: </a:t>
            </a:r>
            <a:r>
              <a:rPr lang="hu-HU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hu-HU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06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beltéri, fehér, konyhai felszerelés látható&#10;&#10;Automatikusan generált leírás">
            <a:extLst>
              <a:ext uri="{FF2B5EF4-FFF2-40B4-BE49-F238E27FC236}">
                <a16:creationId xmlns:a16="http://schemas.microsoft.com/office/drawing/2014/main" id="{0C13585E-C8C3-AB8D-E75D-875295E4D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" b="23279"/>
          <a:stretch/>
        </p:blipFill>
        <p:spPr>
          <a:xfrm>
            <a:off x="20" y="-2"/>
            <a:ext cx="12191979" cy="6858001"/>
          </a:xfrm>
          <a:prstGeom prst="rect">
            <a:avLst/>
          </a:prstGeom>
          <a:noFill/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70D6CD1-C768-811C-2D25-6EACDFE68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519" y="160337"/>
            <a:ext cx="7024687" cy="3470167"/>
          </a:xfrm>
        </p:spPr>
        <p:txBody>
          <a:bodyPr anchor="t">
            <a:normAutofit/>
          </a:bodyPr>
          <a:lstStyle/>
          <a:p>
            <a:r>
              <a:rPr lang="hu-HU" dirty="0"/>
              <a:t>Körletek díszítése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008F35F-D16F-4570-858B-EF5728837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1" y="5836208"/>
            <a:ext cx="9524999" cy="564596"/>
          </a:xfrm>
        </p:spPr>
        <p:txBody>
          <a:bodyPr anchor="ctr">
            <a:normAutofit/>
          </a:bodyPr>
          <a:lstStyle/>
          <a:p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04E35474-1A9A-4F0C-82BB-186980BF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2371" y="6332538"/>
            <a:ext cx="300649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49483DAD-E936-402F-93F3-7AF2B2F9CEE5}" type="datetime1">
              <a:rPr lang="en-US" smtClean="0"/>
              <a:pPr>
                <a:spcAft>
                  <a:spcPts val="600"/>
                </a:spcAft>
              </a:pPr>
              <a:t>12/7/22</a:t>
            </a:fld>
            <a:endParaRPr lang="en-US"/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11199D09-9DAC-4D8F-8067-411B9B5FC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34169" y="6332538"/>
            <a:ext cx="350545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4643FDF9-4F10-41D0-B36B-A0E7E1810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45C5C030-0550-4584-9C82-E35DF7DBC581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62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újság, képernyőkép látható&#10;&#10;Automatikusan generált leírás">
            <a:extLst>
              <a:ext uri="{FF2B5EF4-FFF2-40B4-BE49-F238E27FC236}">
                <a16:creationId xmlns:a16="http://schemas.microsoft.com/office/drawing/2014/main" id="{1D513533-A23A-687F-19D3-DE88E3F6C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140" y="200302"/>
            <a:ext cx="4551935" cy="6457396"/>
          </a:xfr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EF56BA02-46FA-7233-F9B3-49ACA15B0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387350"/>
            <a:ext cx="43815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79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 descr="A képen szöveg, padló, beltéri, fal látható&#10;&#10;Automatikusan generált leírás">
            <a:extLst>
              <a:ext uri="{FF2B5EF4-FFF2-40B4-BE49-F238E27FC236}">
                <a16:creationId xmlns:a16="http://schemas.microsoft.com/office/drawing/2014/main" id="{1B087D7E-FB4D-52F2-9445-5C2BEFDC5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19" b="9081"/>
          <a:stretch/>
        </p:blipFill>
        <p:spPr>
          <a:xfrm>
            <a:off x="-1" y="10"/>
            <a:ext cx="12192000" cy="6857990"/>
          </a:xfrm>
          <a:prstGeom prst="rect">
            <a:avLst/>
          </a:prstGeom>
          <a:noFill/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FBC54A1-3AB7-05EF-0CCD-D7945BC72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327354"/>
            <a:ext cx="3924300" cy="3435145"/>
          </a:xfrm>
        </p:spPr>
        <p:txBody>
          <a:bodyPr>
            <a:normAutofit/>
          </a:bodyPr>
          <a:lstStyle/>
          <a:p>
            <a:r>
              <a:rPr lang="hu-HU" sz="3300"/>
              <a:t>Bemutatóhely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008F35F-D16F-4570-858B-EF5728837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1" y="5075227"/>
            <a:ext cx="3428999" cy="906473"/>
          </a:xfrm>
        </p:spPr>
        <p:txBody>
          <a:bodyPr/>
          <a:lstStyle/>
          <a:p>
            <a:pPr algn="l"/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Date Placeholder 5">
            <a:extLst>
              <a:ext uri="{FF2B5EF4-FFF2-40B4-BE49-F238E27FC236}">
                <a16:creationId xmlns:a16="http://schemas.microsoft.com/office/drawing/2014/main" id="{D473ED7E-BC30-4C26-8A9B-4B3EBD2A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2371" y="6332538"/>
            <a:ext cx="300649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1D32076-1A45-4B25-A7B2-1A1ABE3C076F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12/7/22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26821172-B493-47F7-94BD-54EC7A32D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34169" y="6332538"/>
            <a:ext cx="350545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24" name="Slide Number Placeholder 9">
            <a:extLst>
              <a:ext uri="{FF2B5EF4-FFF2-40B4-BE49-F238E27FC236}">
                <a16:creationId xmlns:a16="http://schemas.microsoft.com/office/drawing/2014/main" id="{1414B732-7187-427B-B84B-E95823CF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45C5C030-0550-4584-9C82-E35DF7DBC581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7682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padló, beltéri, mennyezet látható&#10;&#10;Automatikusan generált leírás">
            <a:extLst>
              <a:ext uri="{FF2B5EF4-FFF2-40B4-BE49-F238E27FC236}">
                <a16:creationId xmlns:a16="http://schemas.microsoft.com/office/drawing/2014/main" id="{DB70AC79-F8F4-BBF9-7C22-1CFC652F01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5000"/>
          <a:stretch/>
        </p:blipFill>
        <p:spPr>
          <a:xfrm>
            <a:off x="-1" y="10"/>
            <a:ext cx="12192000" cy="6857990"/>
          </a:xfr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89AB4A6-63E1-4A8F-AEA3-70E04AC0E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327354"/>
            <a:ext cx="3924300" cy="3435145"/>
          </a:xfrm>
        </p:spPr>
        <p:txBody>
          <a:bodyPr>
            <a:normAutofit/>
          </a:bodyPr>
          <a:lstStyle/>
          <a:p>
            <a:pPr algn="l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008F35F-D16F-4570-858B-EF5728837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1" y="5075227"/>
            <a:ext cx="3428999" cy="906473"/>
          </a:xfrm>
        </p:spPr>
        <p:txBody>
          <a:bodyPr/>
          <a:lstStyle/>
          <a:p>
            <a:pPr algn="l"/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D473ED7E-BC30-4C26-8A9B-4B3EBD2A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2371" y="6332538"/>
            <a:ext cx="300649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1D32076-1A45-4B25-A7B2-1A1ABE3C076F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12/7/22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26821172-B493-47F7-94BD-54EC7A32D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34169" y="6332538"/>
            <a:ext cx="350545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1414B732-7187-427B-B84B-E95823CF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45C5C030-0550-4584-9C82-E35DF7DBC581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7334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EC0E2AFC-E3CF-A92B-57B3-35BBA442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95" y="0"/>
            <a:ext cx="9652067" cy="68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81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égbolt, kültéri, épület látható&#10;&#10;Automatikusan generált leírás">
            <a:extLst>
              <a:ext uri="{FF2B5EF4-FFF2-40B4-BE49-F238E27FC236}">
                <a16:creationId xmlns:a16="http://schemas.microsoft.com/office/drawing/2014/main" id="{815E0C8F-BA6F-4EE3-9714-3D44D3DEE30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0596" r="10594" b="-2"/>
          <a:stretch/>
        </p:blipFill>
        <p:spPr>
          <a:xfrm>
            <a:off x="20" y="10"/>
            <a:ext cx="7353280" cy="6857990"/>
          </a:xfrm>
          <a:noFill/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98DE72A-086D-93B4-69DD-8D129B079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2362201"/>
            <a:ext cx="6296024" cy="3848100"/>
          </a:xfrm>
        </p:spPr>
        <p:txBody>
          <a:bodyPr anchor="b">
            <a:normAutofit/>
          </a:bodyPr>
          <a:lstStyle/>
          <a:p>
            <a:r>
              <a:rPr lang="hu-HU" sz="3300">
                <a:solidFill>
                  <a:schemeClr val="bg1"/>
                </a:solidFill>
              </a:rPr>
              <a:t>Alapítvány a fogvatartottak és a büntetés-végrehajtási dolgozók támogatásáért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B4C57A9-731E-47F5-8948-023B83570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301" y="914400"/>
            <a:ext cx="3162300" cy="5029200"/>
          </a:xfrm>
        </p:spPr>
        <p:txBody>
          <a:bodyPr>
            <a:normAutofit/>
          </a:bodyPr>
          <a:lstStyle/>
          <a:p>
            <a:r>
              <a:rPr lang="en-US" sz="2800" err="1"/>
              <a:t>Célcsoportunk</a:t>
            </a:r>
            <a:endParaRPr lang="en-US" sz="2800"/>
          </a:p>
          <a:p>
            <a:r>
              <a:rPr lang="en-US" sz="2800" err="1"/>
              <a:t>Célunk</a:t>
            </a:r>
            <a:endParaRPr lang="en-US" sz="2800"/>
          </a:p>
          <a:p>
            <a:r>
              <a:rPr lang="en-US" sz="2800" err="1"/>
              <a:t>Önkéntes</a:t>
            </a:r>
            <a:r>
              <a:rPr lang="en-US" sz="2800"/>
              <a:t> </a:t>
            </a:r>
            <a:r>
              <a:rPr lang="en-US" sz="2800" err="1"/>
              <a:t>munka</a:t>
            </a:r>
            <a:endParaRPr lang="en-US" sz="2800"/>
          </a:p>
          <a:p>
            <a:r>
              <a:rPr lang="en-US" sz="2800" err="1"/>
              <a:t>Programjaink</a:t>
            </a:r>
            <a:endParaRPr lang="en-US" sz="280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8FEC7935-71D6-461E-AB51-B32890794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2371" y="6332538"/>
            <a:ext cx="300649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00D4EC2-7EF7-4E9D-8E61-F89039A70F59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12/7/22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A443A0C7-3A61-432A-81C6-40FB2C60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5C5C030-0550-4584-9C82-E35DF7DBC581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2</a:t>
            </a:fld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573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beltéri, több, rendetlen látható&#10;&#10;Automatikusan generált leírás">
            <a:extLst>
              <a:ext uri="{FF2B5EF4-FFF2-40B4-BE49-F238E27FC236}">
                <a16:creationId xmlns:a16="http://schemas.microsoft.com/office/drawing/2014/main" id="{2F845AB3-7511-7339-7BDD-82BD3CCB6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11" r="1" b="19825"/>
          <a:stretch/>
        </p:blipFill>
        <p:spPr>
          <a:xfrm>
            <a:off x="652371" y="914400"/>
            <a:ext cx="10891929" cy="5029200"/>
          </a:xfrm>
          <a:prstGeom prst="rect">
            <a:avLst/>
          </a:prstGeom>
          <a:noFill/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2D1A14D-6DA5-4E77-8638-7CE8A72B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2371" y="6332538"/>
            <a:ext cx="300649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11246D0-5331-4C18-888C-A98DB9E1DE3F}" type="datetime1">
              <a:rPr lang="en-US" smtClean="0"/>
              <a:pPr>
                <a:spcAft>
                  <a:spcPts val="600"/>
                </a:spcAft>
              </a:pPr>
              <a:t>12/7/22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8BDA5040-0983-45D9-B231-3FD27BE4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34169" y="6332538"/>
            <a:ext cx="350545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9C8F7B15-9F74-430B-BB33-09DD1CF7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47D96FC-5A82-4FDC-A8BF-FC62A38B7CC6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4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1DC58BF9-760F-E74B-BFB0-B98C6AFB21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99" r="2" b="2"/>
          <a:stretch/>
        </p:blipFill>
        <p:spPr>
          <a:xfrm>
            <a:off x="2296" y="10"/>
            <a:ext cx="7395866" cy="4470857"/>
          </a:xfrm>
          <a:prstGeom prst="rect">
            <a:avLst/>
          </a:prstGeom>
          <a:noFill/>
        </p:spPr>
      </p:pic>
      <p:pic>
        <p:nvPicPr>
          <p:cNvPr id="9" name="Kép 8" descr="A képen növény, fa, gally látható&#10;&#10;Automatikusan generált leírás">
            <a:extLst>
              <a:ext uri="{FF2B5EF4-FFF2-40B4-BE49-F238E27FC236}">
                <a16:creationId xmlns:a16="http://schemas.microsoft.com/office/drawing/2014/main" id="{D4AE14C0-F0AC-2FE8-6BE4-E5AD0C0D4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45" r="3" b="22082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  <a:noFill/>
        </p:spPr>
      </p:pic>
      <p:pic>
        <p:nvPicPr>
          <p:cNvPr id="7" name="Kép 6" descr="A képen fal, beltéri látható&#10;&#10;Automatikusan generált leírás">
            <a:extLst>
              <a:ext uri="{FF2B5EF4-FFF2-40B4-BE49-F238E27FC236}">
                <a16:creationId xmlns:a16="http://schemas.microsoft.com/office/drawing/2014/main" id="{D228B311-E32F-B630-2216-ADB50F08F8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259" r="-3" b="-3"/>
          <a:stretch/>
        </p:blipFill>
        <p:spPr>
          <a:xfrm>
            <a:off x="7499338" y="2324139"/>
            <a:ext cx="4682932" cy="2133380"/>
          </a:xfrm>
          <a:prstGeom prst="rect">
            <a:avLst/>
          </a:prstGeom>
          <a:noFill/>
        </p:spPr>
      </p:pic>
      <p:pic>
        <p:nvPicPr>
          <p:cNvPr id="5" name="Kép 4" descr="A képen padló látható&#10;&#10;Automatikusan generált leírás">
            <a:extLst>
              <a:ext uri="{FF2B5EF4-FFF2-40B4-BE49-F238E27FC236}">
                <a16:creationId xmlns:a16="http://schemas.microsoft.com/office/drawing/2014/main" id="{2E4A5EC9-3686-5308-4167-A1A787322F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657" r="3" b="12312"/>
          <a:stretch/>
        </p:blipFill>
        <p:spPr>
          <a:xfrm>
            <a:off x="-3717" y="4566250"/>
            <a:ext cx="4627475" cy="2291750"/>
          </a:xfrm>
          <a:prstGeom prst="rect">
            <a:avLst/>
          </a:prstGeom>
          <a:noFill/>
        </p:spPr>
      </p:pic>
      <p:sp>
        <p:nvSpPr>
          <p:cNvPr id="16" name="Date Placeholder 26">
            <a:extLst>
              <a:ext uri="{FF2B5EF4-FFF2-40B4-BE49-F238E27FC236}">
                <a16:creationId xmlns:a16="http://schemas.microsoft.com/office/drawing/2014/main" id="{663B80E4-F5C6-4374-8D18-230DD6F6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271DD25-69C6-4E09-A1CB-8C0499A70271}" type="datetime1"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12/7/22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2DB6163-0E88-50A4-FC0D-60A730C1BE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987" r="1" b="34065"/>
          <a:stretch/>
        </p:blipFill>
        <p:spPr>
          <a:xfrm>
            <a:off x="4713920" y="4566250"/>
            <a:ext cx="7462341" cy="2291750"/>
          </a:xfrm>
          <a:prstGeom prst="rect">
            <a:avLst/>
          </a:prstGeom>
          <a:noFill/>
        </p:spPr>
      </p:pic>
      <p:sp>
        <p:nvSpPr>
          <p:cNvPr id="18" name="Footer Placeholder 27">
            <a:extLst>
              <a:ext uri="{FF2B5EF4-FFF2-40B4-BE49-F238E27FC236}">
                <a16:creationId xmlns:a16="http://schemas.microsoft.com/office/drawing/2014/main" id="{F8D402CD-78D3-46F8-99DA-0FD972682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0387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20" name="Slide Number Placeholder 28">
            <a:extLst>
              <a:ext uri="{FF2B5EF4-FFF2-40B4-BE49-F238E27FC236}">
                <a16:creationId xmlns:a16="http://schemas.microsoft.com/office/drawing/2014/main" id="{0DEDCAE5-600C-45AE-B6C6-B4ADE4BB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8668" y="6356350"/>
            <a:ext cx="112513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457A22A-BCAB-4FCF-B6E3-388E977DD0D6}" type="slidenum"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2064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07DD5819-49A5-8CEF-963A-2064BD20A8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81" b="113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52D1A14D-6DA5-4E77-8638-7CE8A72B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2371" y="6332538"/>
            <a:ext cx="300649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11246D0-5331-4C18-888C-A98DB9E1DE3F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12/7/22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8BDA5040-0983-45D9-B231-3FD27BE4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34169" y="6332538"/>
            <a:ext cx="350545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9C8F7B15-9F74-430B-BB33-09DD1CF7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47D96FC-5A82-4FDC-A8BF-FC62A38B7CC6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9685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A79891D-C524-2080-A811-588A0BBF5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4" t="8821" r="7779" b="9931"/>
          <a:stretch/>
        </p:blipFill>
        <p:spPr>
          <a:xfrm rot="16200000">
            <a:off x="3234636" y="-1164431"/>
            <a:ext cx="6289465" cy="91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00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11B6A5AA-C185-86E6-E7D5-468DF30BD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10507" cy="6858000"/>
          </a:xfrm>
          <a:prstGeom prst="rect">
            <a:avLst/>
          </a:prstGeom>
        </p:spPr>
      </p:pic>
      <p:pic>
        <p:nvPicPr>
          <p:cNvPr id="7" name="Kép 6" descr="A képen térkép látható&#10;&#10;Automatikusan generált leírás">
            <a:extLst>
              <a:ext uri="{FF2B5EF4-FFF2-40B4-BE49-F238E27FC236}">
                <a16:creationId xmlns:a16="http://schemas.microsoft.com/office/drawing/2014/main" id="{324EB57F-28CB-19D9-AA91-1FA242416F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7" t="4931" r="6388" b="13403"/>
          <a:stretch/>
        </p:blipFill>
        <p:spPr>
          <a:xfrm rot="16200000">
            <a:off x="6858001" y="471485"/>
            <a:ext cx="4343401" cy="5600700"/>
          </a:xfrm>
          <a:prstGeom prst="rect">
            <a:avLst/>
          </a:prstGeom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3A0FDE41-5D33-0958-79E6-C40A91682792}"/>
              </a:ext>
            </a:extLst>
          </p:cNvPr>
          <p:cNvSpPr/>
          <p:nvPr/>
        </p:nvSpPr>
        <p:spPr>
          <a:xfrm>
            <a:off x="0" y="6186488"/>
            <a:ext cx="671513" cy="6715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1895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padló, beltéri, csempézett, terület látható&#10;&#10;Automatikusan generált leírás">
            <a:extLst>
              <a:ext uri="{FF2B5EF4-FFF2-40B4-BE49-F238E27FC236}">
                <a16:creationId xmlns:a16="http://schemas.microsoft.com/office/drawing/2014/main" id="{3A2FC89B-5944-A13E-50A7-D4497A48A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16" r="20484"/>
          <a:stretch/>
        </p:blipFill>
        <p:spPr>
          <a:xfrm>
            <a:off x="20" y="-1"/>
            <a:ext cx="4654276" cy="6858000"/>
          </a:xfrm>
          <a:prstGeom prst="rect">
            <a:avLst/>
          </a:prstGeom>
          <a:noFill/>
        </p:spPr>
      </p:pic>
      <p:pic>
        <p:nvPicPr>
          <p:cNvPr id="9" name="Kép 8" descr="A képen padló látható&#10;&#10;Automatikusan generált leírás">
            <a:extLst>
              <a:ext uri="{FF2B5EF4-FFF2-40B4-BE49-F238E27FC236}">
                <a16:creationId xmlns:a16="http://schemas.microsoft.com/office/drawing/2014/main" id="{F0BD24DB-0278-7BEE-A319-B9C2DA0DD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644"/>
          <a:stretch/>
        </p:blipFill>
        <p:spPr>
          <a:xfrm>
            <a:off x="4774005" y="10"/>
            <a:ext cx="7417994" cy="4526265"/>
          </a:xfrm>
          <a:prstGeom prst="rect">
            <a:avLst/>
          </a:prstGeom>
          <a:noFill/>
        </p:spPr>
      </p:pic>
      <p:pic>
        <p:nvPicPr>
          <p:cNvPr id="7" name="Kép 6" descr="A képen kültéri, épület, tető, építőanyag látható&#10;&#10;Automatikusan generált leírás">
            <a:extLst>
              <a:ext uri="{FF2B5EF4-FFF2-40B4-BE49-F238E27FC236}">
                <a16:creationId xmlns:a16="http://schemas.microsoft.com/office/drawing/2014/main" id="{47BF2FB2-7A45-88C7-AE98-168AA355BA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29" r="10936" b="6"/>
          <a:stretch/>
        </p:blipFill>
        <p:spPr>
          <a:xfrm>
            <a:off x="4774005" y="4629736"/>
            <a:ext cx="2392858" cy="2228264"/>
          </a:xfrm>
          <a:prstGeom prst="rect">
            <a:avLst/>
          </a:prstGeom>
          <a:noFill/>
        </p:spPr>
      </p:pic>
      <p:pic>
        <p:nvPicPr>
          <p:cNvPr id="5" name="Kép 4" descr="A képen épület, csempézett látható&#10;&#10;Automatikusan generált leírás">
            <a:extLst>
              <a:ext uri="{FF2B5EF4-FFF2-40B4-BE49-F238E27FC236}">
                <a16:creationId xmlns:a16="http://schemas.microsoft.com/office/drawing/2014/main" id="{5C60020D-B320-A0DF-3A81-B9B5AE8430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45" r="12373" b="6"/>
          <a:stretch/>
        </p:blipFill>
        <p:spPr>
          <a:xfrm>
            <a:off x="7270322" y="4629737"/>
            <a:ext cx="2409107" cy="2228264"/>
          </a:xfrm>
          <a:prstGeom prst="rect">
            <a:avLst/>
          </a:prstGeom>
          <a:noFill/>
        </p:spPr>
      </p:pic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47C3B531-3829-4659-97D5-A6D85DED5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03698" y="6356350"/>
            <a:ext cx="230359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7CDD9F0D-69A8-4AF2-96F1-7BAEB46E7402}" type="datetime1"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12/7/22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Kép 2" descr="A képen beltéri látható&#10;&#10;Automatikusan generált leírás">
            <a:extLst>
              <a:ext uri="{FF2B5EF4-FFF2-40B4-BE49-F238E27FC236}">
                <a16:creationId xmlns:a16="http://schemas.microsoft.com/office/drawing/2014/main" id="{248601CB-C5AD-BA92-DB08-AD842813EC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31" r="6" b="6"/>
          <a:stretch/>
        </p:blipFill>
        <p:spPr>
          <a:xfrm>
            <a:off x="9783443" y="4629735"/>
            <a:ext cx="2408549" cy="2228265"/>
          </a:xfrm>
          <a:prstGeom prst="rect">
            <a:avLst/>
          </a:prstGeom>
          <a:noFill/>
        </p:spPr>
      </p:pic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1AAFF764-7DA1-4765-B2BC-531A6A9DC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76640" y="6356350"/>
            <a:ext cx="157716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F646F3F-274D-499B-ABBE-824EB4ABDC3D}" type="slidenum"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25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7DDBA00-1109-B4FA-C334-5C7D18153C91}"/>
              </a:ext>
            </a:extLst>
          </p:cNvPr>
          <p:cNvSpPr txBox="1"/>
          <p:nvPr/>
        </p:nvSpPr>
        <p:spPr>
          <a:xfrm>
            <a:off x="371475" y="300038"/>
            <a:ext cx="401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SZOLÁRHÁZ</a:t>
            </a:r>
          </a:p>
        </p:txBody>
      </p:sp>
    </p:spTree>
    <p:extLst>
      <p:ext uri="{BB962C8B-B14F-4D97-AF65-F5344CB8AC3E}">
        <p14:creationId xmlns:p14="http://schemas.microsoft.com/office/powerpoint/2010/main" val="3116503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AB75DF7-520E-CFDA-4166-5C8F57426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7338" cy="688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33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2E42E759-6658-12DA-ACA3-C01BC8567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353" y="31431"/>
            <a:ext cx="9224571" cy="682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7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E4C8576-7A40-3172-CE93-D8888FDB5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88" y="150446"/>
            <a:ext cx="8715375" cy="6557108"/>
          </a:xfrm>
        </p:spPr>
      </p:pic>
    </p:spTree>
    <p:extLst>
      <p:ext uri="{BB962C8B-B14F-4D97-AF65-F5344CB8AC3E}">
        <p14:creationId xmlns:p14="http://schemas.microsoft.com/office/powerpoint/2010/main" val="2199303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E2F61935-6907-4BA7-6B88-C4ABA539A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066" y="0"/>
            <a:ext cx="10303233" cy="69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21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28DD2D-7572-26B5-5997-CE84DF71F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>
                <a:solidFill>
                  <a:schemeClr val="tx1"/>
                </a:solidFill>
              </a:rPr>
              <a:t>Miért volt szükség erre a projektre?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8EB0251-9F54-61E7-089D-6F92F78C3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2095500"/>
            <a:ext cx="10834779" cy="4476750"/>
          </a:xfrm>
          <a:pattFill prst="pct5">
            <a:fgClr>
              <a:schemeClr val="accent2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hu-HU" sz="2800"/>
              <a:t>Az intézet működésének energiahatékonysága – napelem, szelektív szemétgyűjtés</a:t>
            </a:r>
          </a:p>
          <a:p>
            <a:r>
              <a:rPr lang="hu-HU" sz="2800"/>
              <a:t>A kollégák környezettudatossága – példamutatás hiánya</a:t>
            </a:r>
          </a:p>
          <a:p>
            <a:r>
              <a:rPr lang="hu-HU" sz="2800"/>
              <a:t>A fogvatartottak jellemzői: </a:t>
            </a:r>
          </a:p>
          <a:p>
            <a:pPr lvl="1"/>
            <a:r>
              <a:rPr lang="hu-HU" sz="2400"/>
              <a:t>Mélyszegénység – égetés, takarékosság</a:t>
            </a:r>
          </a:p>
          <a:p>
            <a:pPr lvl="1"/>
            <a:r>
              <a:rPr lang="hu-HU" sz="2400"/>
              <a:t>Környezettudatosság teljes hiánya – „Élj a </a:t>
            </a:r>
            <a:r>
              <a:rPr lang="hu-HU" sz="2400" err="1"/>
              <a:t>mának</a:t>
            </a:r>
            <a:r>
              <a:rPr lang="hu-HU" sz="2400"/>
              <a:t>!” </a:t>
            </a:r>
          </a:p>
          <a:p>
            <a:pPr lvl="1"/>
            <a:r>
              <a:rPr lang="hu-HU" sz="2400"/>
              <a:t>Energiapazarlás</a:t>
            </a:r>
          </a:p>
          <a:p>
            <a:pPr marL="457200" lvl="1" indent="0">
              <a:buNone/>
            </a:pPr>
            <a:endParaRPr lang="hu-HU"/>
          </a:p>
          <a:p>
            <a:pPr lvl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1890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>
                <a:solidFill>
                  <a:schemeClr val="tx1"/>
                </a:solidFill>
              </a:rPr>
              <a:t>A projekt Bemutatása</a:t>
            </a:r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201317"/>
              </p:ext>
            </p:extLst>
          </p:nvPr>
        </p:nvGraphicFramePr>
        <p:xfrm>
          <a:off x="771526" y="1772815"/>
          <a:ext cx="11001374" cy="409934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715794">
                  <a:extLst>
                    <a:ext uri="{9D8B030D-6E8A-4147-A177-3AD203B41FA5}">
                      <a16:colId xmlns:a16="http://schemas.microsoft.com/office/drawing/2014/main" val="127932437"/>
                    </a:ext>
                  </a:extLst>
                </a:gridCol>
                <a:gridCol w="7285580">
                  <a:extLst>
                    <a:ext uri="{9D8B030D-6E8A-4147-A177-3AD203B41FA5}">
                      <a16:colId xmlns:a16="http://schemas.microsoft.com/office/drawing/2014/main" val="1307313272"/>
                    </a:ext>
                  </a:extLst>
                </a:gridCol>
              </a:tblGrid>
              <a:tr h="709844">
                <a:tc>
                  <a:txBody>
                    <a:bodyPr/>
                    <a:lstStyle/>
                    <a:p>
                      <a:pPr algn="l" fontAlgn="t"/>
                      <a:r>
                        <a:rPr lang="hu-HU" sz="2000" b="1">
                          <a:effectLst/>
                        </a:rPr>
                        <a:t>Pályázó neve</a:t>
                      </a:r>
                      <a:endParaRPr lang="hu-HU" sz="2000" b="1">
                        <a:solidFill>
                          <a:srgbClr val="122305"/>
                        </a:solidFill>
                        <a:effectLst/>
                      </a:endParaRPr>
                    </a:p>
                  </a:txBody>
                  <a:tcPr marL="38100" marR="38100" marT="38100" marB="38100"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2000">
                          <a:effectLst/>
                        </a:rPr>
                        <a:t>Alapítvány a Fogvatartottak és a Büntetés-végrehajtási Dolgozók Támogatásáért</a:t>
                      </a:r>
                      <a:endParaRPr lang="hu-HU" sz="2000">
                        <a:solidFill>
                          <a:srgbClr val="122305"/>
                        </a:solidFill>
                        <a:effectLst/>
                      </a:endParaRPr>
                    </a:p>
                  </a:txBody>
                  <a:tcPr marL="38100" marR="38100" marT="30480" marB="30480"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382092826"/>
                  </a:ext>
                </a:extLst>
              </a:tr>
              <a:tr h="408160">
                <a:tc>
                  <a:txBody>
                    <a:bodyPr/>
                    <a:lstStyle/>
                    <a:p>
                      <a:pPr algn="l" fontAlgn="t"/>
                      <a:r>
                        <a:rPr lang="hu-HU" sz="2000" b="1">
                          <a:effectLst/>
                        </a:rPr>
                        <a:t>Projekt címe</a:t>
                      </a:r>
                    </a:p>
                  </a:txBody>
                  <a:tcPr marL="38100" marR="38100" marT="38100" marB="38100"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2000">
                          <a:effectLst/>
                        </a:rPr>
                        <a:t>Szemléletformálás a bv. szerveknél Tököl 2017.</a:t>
                      </a:r>
                    </a:p>
                  </a:txBody>
                  <a:tcPr marL="38100" marR="38100" marT="30480" marB="30480"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302378187"/>
                  </a:ext>
                </a:extLst>
              </a:tr>
              <a:tr h="408160">
                <a:tc>
                  <a:txBody>
                    <a:bodyPr/>
                    <a:lstStyle/>
                    <a:p>
                      <a:pPr algn="l" fontAlgn="t"/>
                      <a:r>
                        <a:rPr lang="hu-HU" sz="2000" b="1">
                          <a:effectLst/>
                        </a:rPr>
                        <a:t>Szerződés száma</a:t>
                      </a:r>
                      <a:endParaRPr lang="hu-HU" sz="2000" b="1">
                        <a:solidFill>
                          <a:srgbClr val="122305"/>
                        </a:solidFill>
                        <a:effectLst/>
                      </a:endParaRPr>
                    </a:p>
                  </a:txBody>
                  <a:tcPr marL="38100" marR="38100" marT="38100" marB="38100"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2000">
                          <a:effectLst/>
                        </a:rPr>
                        <a:t>KEHOP-5.4.1-16-2016-00175</a:t>
                      </a:r>
                      <a:endParaRPr lang="hu-HU" sz="2000">
                        <a:solidFill>
                          <a:srgbClr val="122305"/>
                        </a:solidFill>
                        <a:effectLst/>
                      </a:endParaRPr>
                    </a:p>
                  </a:txBody>
                  <a:tcPr marL="38100" marR="38100" marT="30480" marB="30480"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403458438"/>
                  </a:ext>
                </a:extLst>
              </a:tr>
              <a:tr h="408160">
                <a:tc>
                  <a:txBody>
                    <a:bodyPr/>
                    <a:lstStyle/>
                    <a:p>
                      <a:pPr algn="l" fontAlgn="t"/>
                      <a:r>
                        <a:rPr lang="hu-HU" sz="2000" b="1">
                          <a:effectLst/>
                        </a:rPr>
                        <a:t>Támogatás összege (Ft)</a:t>
                      </a:r>
                      <a:endParaRPr lang="hu-HU" sz="2000" b="1">
                        <a:solidFill>
                          <a:srgbClr val="122305"/>
                        </a:solidFill>
                        <a:effectLst/>
                      </a:endParaRPr>
                    </a:p>
                  </a:txBody>
                  <a:tcPr marL="38100" marR="38100" marT="38100" marB="38100"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2000">
                          <a:effectLst/>
                        </a:rPr>
                        <a:t>4 978 140</a:t>
                      </a:r>
                      <a:endParaRPr lang="hu-HU" sz="2000">
                        <a:solidFill>
                          <a:srgbClr val="122305"/>
                        </a:solidFill>
                        <a:effectLst/>
                      </a:endParaRPr>
                    </a:p>
                  </a:txBody>
                  <a:tcPr marL="38100" marR="38100" marT="30480" marB="30480"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365503692"/>
                  </a:ext>
                </a:extLst>
              </a:tr>
              <a:tr h="408160">
                <a:tc>
                  <a:txBody>
                    <a:bodyPr/>
                    <a:lstStyle/>
                    <a:p>
                      <a:pPr algn="l" fontAlgn="t"/>
                      <a:r>
                        <a:rPr lang="hu-HU" sz="2000" b="1">
                          <a:solidFill>
                            <a:srgbClr val="122305"/>
                          </a:solidFill>
                          <a:effectLst/>
                        </a:rPr>
                        <a:t>A projekt kezdete</a:t>
                      </a:r>
                    </a:p>
                  </a:txBody>
                  <a:tcPr marL="38100" marR="38100" marT="38100" marB="38100"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2000">
                          <a:solidFill>
                            <a:srgbClr val="122305"/>
                          </a:solidFill>
                          <a:effectLst/>
                        </a:rPr>
                        <a:t>2019.09.01.</a:t>
                      </a:r>
                    </a:p>
                  </a:txBody>
                  <a:tcPr marL="38100" marR="38100" marT="30480" marB="30480"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79073239"/>
                  </a:ext>
                </a:extLst>
              </a:tr>
              <a:tr h="408160">
                <a:tc>
                  <a:txBody>
                    <a:bodyPr/>
                    <a:lstStyle/>
                    <a:p>
                      <a:pPr algn="l" fontAlgn="t"/>
                      <a:r>
                        <a:rPr lang="hu-HU" sz="2000" b="1">
                          <a:solidFill>
                            <a:srgbClr val="122305"/>
                          </a:solidFill>
                          <a:effectLst/>
                        </a:rPr>
                        <a:t>A projekt vége </a:t>
                      </a:r>
                    </a:p>
                  </a:txBody>
                  <a:tcPr marL="38100" marR="38100" marT="38100" marB="38100"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2000">
                          <a:solidFill>
                            <a:srgbClr val="122305"/>
                          </a:solidFill>
                          <a:effectLst/>
                        </a:rPr>
                        <a:t>2020.08.31.</a:t>
                      </a:r>
                    </a:p>
                  </a:txBody>
                  <a:tcPr marL="38100" marR="38100" marT="30480" marB="30480"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652665907"/>
                  </a:ext>
                </a:extLst>
              </a:tr>
              <a:tr h="1348704">
                <a:tc>
                  <a:txBody>
                    <a:bodyPr/>
                    <a:lstStyle/>
                    <a:p>
                      <a:pPr algn="l" fontAlgn="t"/>
                      <a:r>
                        <a:rPr lang="hu-HU" sz="2000" b="1">
                          <a:solidFill>
                            <a:srgbClr val="122305"/>
                          </a:solidFill>
                          <a:effectLst/>
                        </a:rPr>
                        <a:t>Szakmai</a:t>
                      </a:r>
                      <a:r>
                        <a:rPr lang="hu-HU" sz="2000" b="1" baseline="0">
                          <a:solidFill>
                            <a:srgbClr val="122305"/>
                          </a:solidFill>
                          <a:effectLst/>
                        </a:rPr>
                        <a:t> közreműködők</a:t>
                      </a:r>
                      <a:endParaRPr lang="hu-HU" sz="2000" b="1">
                        <a:solidFill>
                          <a:srgbClr val="122305"/>
                        </a:solidFill>
                        <a:effectLst/>
                      </a:endParaRPr>
                    </a:p>
                  </a:txBody>
                  <a:tcPr marL="38100" marR="38100" marT="38100" marB="38100"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20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Eőry</a:t>
                      </a:r>
                      <a:r>
                        <a:rPr lang="hu-HU" sz="20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Gábor (Projektmenedzser)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Czippán</a:t>
                      </a:r>
                      <a:r>
                        <a:rPr lang="hu-HU" sz="20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Katalin </a:t>
                      </a:r>
                      <a:r>
                        <a:rPr lang="hu-HU" sz="20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(Szakmai vezető)</a:t>
                      </a:r>
                      <a:endParaRPr lang="hu-HU" sz="20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Veres Krisztina </a:t>
                      </a:r>
                      <a:r>
                        <a:rPr lang="hu-HU" sz="20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(Energetikai szakértő)</a:t>
                      </a:r>
                      <a:endParaRPr lang="hu-HU" sz="2000">
                        <a:solidFill>
                          <a:srgbClr val="122305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Sziva</a:t>
                      </a:r>
                      <a:r>
                        <a:rPr lang="hu-HU" sz="20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Dániel </a:t>
                      </a:r>
                      <a:r>
                        <a:rPr lang="hu-HU" sz="20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(Szakmai irányító)</a:t>
                      </a:r>
                      <a:endParaRPr lang="hu-HU" sz="20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30480" marB="30480"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247692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83385" y="0"/>
            <a:ext cx="10625229" cy="1147053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A projekt célja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4325" y="1600200"/>
            <a:ext cx="7115175" cy="4997152"/>
          </a:xfrm>
        </p:spPr>
        <p:txBody>
          <a:bodyPr>
            <a:normAutofit/>
          </a:bodyPr>
          <a:lstStyle/>
          <a:p>
            <a:r>
              <a:rPr lang="hu-HU" sz="2400"/>
              <a:t>A projekt a fenntartható fejlődéssel kapcsolatos ismeretek közvetítését és az intézeti gyakorlatba ültetését segíti egy nehezen megszólítható közösségben (büntetés-végrehajtás).</a:t>
            </a:r>
          </a:p>
          <a:p>
            <a:r>
              <a:rPr lang="hu-HU" sz="2400"/>
              <a:t>A program megvalósítása összesen 61 dolgozót és 500 fogvatartottat érint. A projekt eredménye összesen 561 fő aktív elérése (10+1 fő </a:t>
            </a:r>
            <a:r>
              <a:rPr lang="hu-HU" sz="2400" err="1"/>
              <a:t>leader</a:t>
            </a:r>
            <a:r>
              <a:rPr lang="hu-HU" sz="2400"/>
              <a:t>, 50 fő munkatárs, 500 fő fogvatartott).</a:t>
            </a:r>
          </a:p>
        </p:txBody>
      </p:sp>
      <p:pic>
        <p:nvPicPr>
          <p:cNvPr id="5" name="Kép 4" descr="recycle-29227_128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927" y="1716238"/>
            <a:ext cx="3656259" cy="380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73268"/>
      </p:ext>
    </p:extLst>
  </p:cSld>
  <p:clrMapOvr>
    <a:masterClrMapping/>
  </p:clrMapOvr>
</p:sld>
</file>

<file path=ppt/theme/theme1.xml><?xml version="1.0" encoding="utf-8"?>
<a:theme xmlns:a="http://schemas.openxmlformats.org/drawingml/2006/main" name="Citation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Grandview">
      <a:majorFont>
        <a:latin typeface="Grandview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VTI" id="{4899D957-8B31-4AB5-A19D-CB0353FFB667}" vid="{430294D6-2412-4BD3-B567-F0976EA49313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</TotalTime>
  <Words>444</Words>
  <Application>Microsoft Macintosh PowerPoint</Application>
  <PresentationFormat>Szélesvásznú</PresentationFormat>
  <Paragraphs>81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1" baseType="lpstr">
      <vt:lpstr>Arial</vt:lpstr>
      <vt:lpstr>Arial,Bold</vt:lpstr>
      <vt:lpstr>Calibri</vt:lpstr>
      <vt:lpstr>Grandview</vt:lpstr>
      <vt:lpstr>Grandview Display</vt:lpstr>
      <vt:lpstr>CitationVTI</vt:lpstr>
      <vt:lpstr>Egy projekt tapasztalatai: Szemléletformálási programok bv szerveknél   </vt:lpstr>
      <vt:lpstr>Alapítvány a fogvatartottak és a büntetés-végrehajtási dolgozók támogatásáért</vt:lpstr>
      <vt:lpstr>PowerPoint-bemutató</vt:lpstr>
      <vt:lpstr>PowerPoint-bemutató</vt:lpstr>
      <vt:lpstr>PowerPoint-bemutató</vt:lpstr>
      <vt:lpstr>PowerPoint-bemutató</vt:lpstr>
      <vt:lpstr>Miért volt szükség erre a projektre?</vt:lpstr>
      <vt:lpstr>A projekt Bemutatása</vt:lpstr>
      <vt:lpstr>A projekt célja</vt:lpstr>
      <vt:lpstr>A projekt szakmai tartalma</vt:lpstr>
      <vt:lpstr>Leaderek képzés</vt:lpstr>
      <vt:lpstr>PowerPoint-bemutató</vt:lpstr>
      <vt:lpstr>Szakkörök kimenetele</vt:lpstr>
      <vt:lpstr>Tudásközvetítés</vt:lpstr>
      <vt:lpstr>Körletek díszítése</vt:lpstr>
      <vt:lpstr>PowerPoint-bemutató</vt:lpstr>
      <vt:lpstr>Bemutatóhely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Egy projekt tapasztalatai: Szemléletformálási programok bv szerveknél   </dc:title>
  <dc:creator>Judit Hegedus</dc:creator>
  <cp:lastModifiedBy>Judit Hegedus</cp:lastModifiedBy>
  <cp:revision>1</cp:revision>
  <dcterms:created xsi:type="dcterms:W3CDTF">2022-12-07T03:54:54Z</dcterms:created>
  <dcterms:modified xsi:type="dcterms:W3CDTF">2022-12-07T06:23:24Z</dcterms:modified>
</cp:coreProperties>
</file>